
<file path=[Content_Types].xml><?xml version="1.0" encoding="utf-8"?>
<Types xmlns="http://schemas.openxmlformats.org/package/2006/content-types">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slideLayouts/slideLayout10.xml" ContentType="application/vnd.openxmlformats-officedocument.presentationml.slideLayout+xml"/>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tags/tag39.xml" ContentType="application/vnd.openxmlformats-officedocument.presentationml.tags+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9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61E089F5-015D-4B95-9260-0F0B06975A91}" type="datetimeFigureOut">
              <a:rPr lang="da-DK" smtClean="0"/>
              <a:t>02-05-2018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E95A71C-D6B2-4495-BF6E-11D8BDDE9FF8}" type="slidenum">
              <a:rPr lang="da-DK" smtClean="0"/>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1E089F5-015D-4B95-9260-0F0B06975A91}" type="datetimeFigureOut">
              <a:rPr lang="da-DK" smtClean="0"/>
              <a:t>02-05-2018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E95A71C-D6B2-4495-BF6E-11D8BDDE9FF8}"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1E089F5-015D-4B95-9260-0F0B06975A91}" type="datetimeFigureOut">
              <a:rPr lang="da-DK" smtClean="0"/>
              <a:t>02-05-2018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E95A71C-D6B2-4495-BF6E-11D8BDDE9FF8}" type="slidenum">
              <a:rPr lang="da-DK" smtClean="0"/>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1E089F5-015D-4B95-9260-0F0B06975A91}" type="datetimeFigureOut">
              <a:rPr lang="da-DK" smtClean="0"/>
              <a:t>02-05-2018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E95A71C-D6B2-4495-BF6E-11D8BDDE9FF8}" type="slidenum">
              <a:rPr lang="da-DK" smtClean="0"/>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61E089F5-015D-4B95-9260-0F0B06975A91}" type="datetimeFigureOut">
              <a:rPr lang="da-DK" smtClean="0"/>
              <a:t>02-05-2018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E95A71C-D6B2-4495-BF6E-11D8BDDE9FF8}" type="slidenum">
              <a:rPr lang="da-DK" smtClean="0"/>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1E089F5-015D-4B95-9260-0F0B06975A91}" type="datetimeFigureOut">
              <a:rPr lang="da-DK" smtClean="0"/>
              <a:t>02-05-2018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E95A71C-D6B2-4495-BF6E-11D8BDDE9FF8}" type="slidenum">
              <a:rPr lang="da-DK" smtClean="0"/>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61E089F5-015D-4B95-9260-0F0B06975A91}" type="datetimeFigureOut">
              <a:rPr lang="da-DK" smtClean="0"/>
              <a:t>02-05-2018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9E95A71C-D6B2-4495-BF6E-11D8BDDE9FF8}" type="slidenum">
              <a:rPr lang="da-DK" smtClean="0"/>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61E089F5-015D-4B95-9260-0F0B06975A91}" type="datetimeFigureOut">
              <a:rPr lang="da-DK" smtClean="0"/>
              <a:t>02-05-2018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9E95A71C-D6B2-4495-BF6E-11D8BDDE9FF8}"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1E089F5-015D-4B95-9260-0F0B06975A91}" type="datetimeFigureOut">
              <a:rPr lang="da-DK" smtClean="0"/>
              <a:t>02-05-2018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9E95A71C-D6B2-4495-BF6E-11D8BDDE9FF8}"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61E089F5-015D-4B95-9260-0F0B06975A91}" type="datetimeFigureOut">
              <a:rPr lang="da-DK" smtClean="0"/>
              <a:t>02-05-2018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E95A71C-D6B2-4495-BF6E-11D8BDDE9FF8}" type="slidenum">
              <a:rPr lang="da-DK" smtClean="0"/>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61E089F5-015D-4B95-9260-0F0B06975A91}" type="datetimeFigureOut">
              <a:rPr lang="da-DK" smtClean="0"/>
              <a:t>02-05-2018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E95A71C-D6B2-4495-BF6E-11D8BDDE9FF8}" type="slidenum">
              <a:rPr lang="da-DK" smtClean="0"/>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E089F5-015D-4B95-9260-0F0B06975A91}" type="datetimeFigureOut">
              <a:rPr lang="da-DK" smtClean="0"/>
              <a:t>02-05-2018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95A71C-D6B2-4495-BF6E-11D8BDDE9FF8}" type="slidenum">
              <a:rPr lang="da-DK" smtClean="0"/>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tags" Target="../tags/tag41.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image" Target="../media/image1.png"/><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slideLayout" Target="../slideLayouts/slideLayout2.xml"/><Relationship Id="rId8"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lede 6" descr="Baggrund_top_flat.png"/>
          <p:cNvPicPr>
            <a:picLocks noChangeAspect="1"/>
          </p:cNvPicPr>
          <p:nvPr/>
        </p:nvPicPr>
        <p:blipFill>
          <a:blip r:embed="rId2" cstate="print"/>
          <a:srcRect/>
          <a:stretch>
            <a:fillRect/>
          </a:stretch>
        </p:blipFill>
        <p:spPr bwMode="auto">
          <a:xfrm>
            <a:off x="0" y="3810000"/>
            <a:ext cx="9144000" cy="3048000"/>
          </a:xfrm>
          <a:prstGeom prst="rect">
            <a:avLst/>
          </a:prstGeom>
          <a:noFill/>
          <a:ln w="9525">
            <a:noFill/>
            <a:miter lim="800000"/>
            <a:headEnd/>
            <a:tailEnd/>
          </a:ln>
        </p:spPr>
      </p:pic>
      <p:sp>
        <p:nvSpPr>
          <p:cNvPr id="2" name="Titel 1"/>
          <p:cNvSpPr>
            <a:spLocks noGrp="1"/>
          </p:cNvSpPr>
          <p:nvPr>
            <p:ph type="ctrTitle"/>
          </p:nvPr>
        </p:nvSpPr>
        <p:spPr>
          <a:xfrm>
            <a:off x="899592" y="950863"/>
            <a:ext cx="7772400" cy="1470025"/>
          </a:xfrm>
        </p:spPr>
        <p:txBody>
          <a:bodyPr/>
          <a:lstStyle/>
          <a:p>
            <a:r>
              <a:rPr lang="da-DK" dirty="0" smtClean="0"/>
              <a:t>Kulturmetropolen 2016-19</a:t>
            </a:r>
            <a:endParaRPr lang="da-DK" dirty="0"/>
          </a:p>
        </p:txBody>
      </p:sp>
      <p:pic>
        <p:nvPicPr>
          <p:cNvPr id="4" name="Billede 3" descr="KMC_logo uden tekst.png"/>
          <p:cNvPicPr>
            <a:picLocks noChangeAspect="1"/>
          </p:cNvPicPr>
          <p:nvPr/>
        </p:nvPicPr>
        <p:blipFill>
          <a:blip r:embed="rId3" cstate="print"/>
          <a:stretch>
            <a:fillRect/>
          </a:stretch>
        </p:blipFill>
        <p:spPr>
          <a:xfrm>
            <a:off x="683568" y="1196752"/>
            <a:ext cx="576064" cy="665460"/>
          </a:xfrm>
          <a:prstGeom prst="rect">
            <a:avLst/>
          </a:prstGeom>
        </p:spPr>
      </p:pic>
      <p:pic>
        <p:nvPicPr>
          <p:cNvPr id="2050" name="Picture 2" descr="I:\kulturmetropolen\KulturMetropol Copenhagen\Logoer\Musikmetropolen\logo-sort.png"/>
          <p:cNvPicPr>
            <a:picLocks noChangeAspect="1" noChangeArrowheads="1"/>
          </p:cNvPicPr>
          <p:nvPr/>
        </p:nvPicPr>
        <p:blipFill>
          <a:blip r:embed="rId4" cstate="print"/>
          <a:srcRect/>
          <a:stretch>
            <a:fillRect/>
          </a:stretch>
        </p:blipFill>
        <p:spPr bwMode="auto">
          <a:xfrm>
            <a:off x="395536" y="3140968"/>
            <a:ext cx="2520280" cy="2520280"/>
          </a:xfrm>
          <a:prstGeom prst="rect">
            <a:avLst/>
          </a:prstGeom>
          <a:noFill/>
        </p:spPr>
      </p:pic>
      <p:pic>
        <p:nvPicPr>
          <p:cNvPr id="2051" name="Picture 3" descr="I:\kulturmetropolen\KulturMetropol Copenhagen\Logoer\USKIK\uskik_farve (2).jpg"/>
          <p:cNvPicPr>
            <a:picLocks noChangeAspect="1" noChangeArrowheads="1"/>
          </p:cNvPicPr>
          <p:nvPr/>
        </p:nvPicPr>
        <p:blipFill>
          <a:blip r:embed="rId5" cstate="print"/>
          <a:srcRect/>
          <a:stretch>
            <a:fillRect/>
          </a:stretch>
        </p:blipFill>
        <p:spPr bwMode="auto">
          <a:xfrm>
            <a:off x="3203848" y="2924944"/>
            <a:ext cx="3044056" cy="3044056"/>
          </a:xfrm>
          <a:prstGeom prst="rect">
            <a:avLst/>
          </a:prstGeom>
          <a:noFill/>
        </p:spPr>
      </p:pic>
      <p:sp>
        <p:nvSpPr>
          <p:cNvPr id="7" name="Tekstboks 6"/>
          <p:cNvSpPr txBox="1"/>
          <p:nvPr/>
        </p:nvSpPr>
        <p:spPr>
          <a:xfrm>
            <a:off x="6588224" y="3140968"/>
            <a:ext cx="2016224" cy="2554545"/>
          </a:xfrm>
          <a:prstGeom prst="rect">
            <a:avLst/>
          </a:prstGeom>
          <a:noFill/>
          <a:ln w="15875">
            <a:solidFill>
              <a:schemeClr val="tx1"/>
            </a:solidFill>
          </a:ln>
        </p:spPr>
        <p:txBody>
          <a:bodyPr wrap="square" rtlCol="0">
            <a:spAutoFit/>
          </a:bodyPr>
          <a:lstStyle/>
          <a:p>
            <a:pPr algn="ctr"/>
            <a:r>
              <a:rPr lang="da-DK" sz="4000" dirty="0" smtClean="0">
                <a:latin typeface="Aharoni" pitchFamily="2" charset="-79"/>
                <a:cs typeface="Aharoni" pitchFamily="2" charset="-79"/>
              </a:rPr>
              <a:t>Festival</a:t>
            </a:r>
          </a:p>
          <a:p>
            <a:pPr algn="ctr"/>
            <a:r>
              <a:rPr lang="da-DK" sz="4000" dirty="0" smtClean="0">
                <a:latin typeface="Aharoni" pitchFamily="2" charset="-79"/>
                <a:cs typeface="Aharoni" pitchFamily="2" charset="-79"/>
              </a:rPr>
              <a:t>&amp; </a:t>
            </a:r>
          </a:p>
          <a:p>
            <a:pPr algn="ctr"/>
            <a:r>
              <a:rPr lang="da-DK" sz="4000" dirty="0" smtClean="0">
                <a:latin typeface="Aharoni" pitchFamily="2" charset="-79"/>
                <a:cs typeface="Aharoni" pitchFamily="2" charset="-79"/>
              </a:rPr>
              <a:t>Events 2.0</a:t>
            </a:r>
            <a:endParaRPr lang="da-DK" sz="4000" dirty="0">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143000"/>
          </a:xfrm>
        </p:spPr>
        <p:txBody>
          <a:bodyPr/>
          <a:lstStyle/>
          <a:p>
            <a:r>
              <a:rPr lang="da-DK" dirty="0" smtClean="0"/>
              <a:t>Hvad med 2020-23?</a:t>
            </a:r>
            <a:endParaRPr lang="da-DK" dirty="0"/>
          </a:p>
        </p:txBody>
      </p:sp>
      <p:pic>
        <p:nvPicPr>
          <p:cNvPr id="4" name="Billede 6" descr="Baggrund_top_flat.png"/>
          <p:cNvPicPr>
            <a:picLocks noChangeAspect="1"/>
          </p:cNvPicPr>
          <p:nvPr/>
        </p:nvPicPr>
        <p:blipFill>
          <a:blip r:embed="rId49" cstate="print"/>
          <a:srcRect/>
          <a:stretch>
            <a:fillRect/>
          </a:stretch>
        </p:blipFill>
        <p:spPr bwMode="auto">
          <a:xfrm>
            <a:off x="0" y="3810000"/>
            <a:ext cx="9144000" cy="3048000"/>
          </a:xfrm>
          <a:prstGeom prst="rect">
            <a:avLst/>
          </a:prstGeom>
          <a:noFill/>
          <a:ln w="9525">
            <a:noFill/>
            <a:miter lim="800000"/>
            <a:headEnd/>
            <a:tailEnd/>
          </a:ln>
        </p:spPr>
      </p:pic>
      <p:cxnSp>
        <p:nvCxnSpPr>
          <p:cNvPr id="5" name="OTLSHAPE_M_e67f1e8443964326bdfe1838f23a27dc_Connector1"/>
          <p:cNvCxnSpPr/>
          <p:nvPr>
            <p:custDataLst>
              <p:tags r:id="rId1"/>
            </p:custDataLst>
          </p:nvPr>
        </p:nvCxnSpPr>
        <p:spPr>
          <a:xfrm>
            <a:off x="6669344" y="3236355"/>
            <a:ext cx="0" cy="448521"/>
          </a:xfrm>
          <a:prstGeom prst="line">
            <a:avLst/>
          </a:prstGeom>
          <a:ln w="9525" cap="flat" cmpd="sng" algn="ctr">
            <a:solidFill>
              <a:srgbClr val="EA161E">
                <a:alpha val="49804"/>
              </a:srgbClr>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7" name="OTLSHAPE_M_5c919cb9f98a4a939be5ca5369efd7c5_Connector1"/>
          <p:cNvCxnSpPr/>
          <p:nvPr>
            <p:custDataLst>
              <p:tags r:id="rId2"/>
            </p:custDataLst>
          </p:nvPr>
        </p:nvCxnSpPr>
        <p:spPr>
          <a:xfrm>
            <a:off x="5610940" y="1898038"/>
            <a:ext cx="0" cy="1786838"/>
          </a:xfrm>
          <a:prstGeom prst="line">
            <a:avLst/>
          </a:prstGeom>
          <a:ln w="9525" cap="flat" cmpd="sng" algn="ctr">
            <a:solidFill>
              <a:srgbClr val="1AAA42">
                <a:alpha val="49804"/>
              </a:srgbClr>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8" name="OTLSHAPE_M_edc9285100944aa294400ae33bc3e191_Connector1"/>
          <p:cNvCxnSpPr/>
          <p:nvPr>
            <p:custDataLst>
              <p:tags r:id="rId3"/>
            </p:custDataLst>
          </p:nvPr>
        </p:nvCxnSpPr>
        <p:spPr>
          <a:xfrm>
            <a:off x="4423461" y="2767946"/>
            <a:ext cx="0" cy="916930"/>
          </a:xfrm>
          <a:prstGeom prst="line">
            <a:avLst/>
          </a:prstGeom>
          <a:ln w="9525" cap="flat" cmpd="sng" algn="ctr">
            <a:solidFill>
              <a:srgbClr val="EA161E">
                <a:alpha val="49804"/>
              </a:srgbClr>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cxnSp>
        <p:nvCxnSpPr>
          <p:cNvPr id="10" name="OTLSHAPE_M_814641f918b64f4c9c924125eb142dd5_Connector1"/>
          <p:cNvCxnSpPr/>
          <p:nvPr>
            <p:custDataLst>
              <p:tags r:id="rId4"/>
            </p:custDataLst>
          </p:nvPr>
        </p:nvCxnSpPr>
        <p:spPr>
          <a:xfrm>
            <a:off x="1067544" y="2839954"/>
            <a:ext cx="0" cy="844922"/>
          </a:xfrm>
          <a:prstGeom prst="line">
            <a:avLst/>
          </a:prstGeom>
          <a:ln w="9525" cap="flat" cmpd="sng" algn="ctr">
            <a:solidFill>
              <a:srgbClr val="EA161E">
                <a:alpha val="49804"/>
              </a:srgbClr>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2" name="OTLSHAPE_TB_00000000000000000000000000000000_RightEndCaps"/>
          <p:cNvSpPr txBox="1"/>
          <p:nvPr>
            <p:custDataLst>
              <p:tags r:id="rId5"/>
            </p:custDataLst>
          </p:nvPr>
        </p:nvSpPr>
        <p:spPr>
          <a:xfrm>
            <a:off x="8426534" y="3735846"/>
            <a:ext cx="451662" cy="279061"/>
          </a:xfrm>
          <a:prstGeom prst="rect">
            <a:avLst/>
          </a:prstGeom>
          <a:noFill/>
        </p:spPr>
        <p:txBody>
          <a:bodyPr vert="horz" wrap="none" lIns="0" tIns="0" rIns="0" bIns="0" rtlCol="0" anchor="ctr" anchorCtr="0">
            <a:spAutoFit/>
          </a:bodyPr>
          <a:lstStyle/>
          <a:p>
            <a:pPr algn="ctr"/>
            <a:r>
              <a:rPr lang="da-DK" b="1" spc="-38" smtClean="0">
                <a:solidFill>
                  <a:schemeClr val="accent2"/>
                </a:solidFill>
                <a:latin typeface="Calibri"/>
              </a:rPr>
              <a:t>2019</a:t>
            </a:r>
            <a:endParaRPr lang="da-DK" b="1" spc="-38">
              <a:solidFill>
                <a:schemeClr val="accent2"/>
              </a:solidFill>
              <a:latin typeface="Calibri"/>
            </a:endParaRPr>
          </a:p>
        </p:txBody>
      </p:sp>
      <p:sp>
        <p:nvSpPr>
          <p:cNvPr id="13" name="OTLSHAPE_TB_00000000000000000000000000000000_ScaleContainer"/>
          <p:cNvSpPr/>
          <p:nvPr>
            <p:custDataLst>
              <p:tags r:id="rId6"/>
            </p:custDataLst>
          </p:nvPr>
        </p:nvSpPr>
        <p:spPr>
          <a:xfrm>
            <a:off x="844465" y="3684877"/>
            <a:ext cx="7467600" cy="381000"/>
          </a:xfrm>
          <a:prstGeom prst="roundRect">
            <a:avLst>
              <a:gd name="adj" fmla="val 100000"/>
            </a:avLst>
          </a:prstGeom>
          <a:gradFill flip="none" rotWithShape="1">
            <a:gsLst>
              <a:gs pos="0">
                <a:srgbClr val="44546A"/>
              </a:gs>
              <a:gs pos="0">
                <a:srgbClr val="44546A"/>
              </a:gs>
            </a:gsLst>
            <a:lin ang="5400000" scaled="1"/>
            <a:tileRect/>
          </a:gradFill>
          <a:ln>
            <a:noFill/>
          </a:ln>
          <a:effectLst>
            <a:reflection blurRad="6350" stA="50000" endA="300" endPos="55500" dist="50800" dir="5400000" sy="-100000" algn="bl" rotWithShape="0"/>
          </a:effectLst>
          <a:scene3d>
            <a:camera prst="orthographicFront"/>
            <a:lightRig rig="threePt" dir="t">
              <a:rot lat="0" lon="0" rev="8700000"/>
            </a:lightRig>
          </a:scene3d>
          <a:sp3d>
            <a:bevelT w="165100" h="190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OTLSHAPE_TB_00000000000000000000000000000000_TimescaleInterval1"/>
          <p:cNvSpPr txBox="1"/>
          <p:nvPr>
            <p:custDataLst>
              <p:tags r:id="rId7"/>
            </p:custDataLst>
          </p:nvPr>
        </p:nvSpPr>
        <p:spPr>
          <a:xfrm>
            <a:off x="1073065" y="3782349"/>
            <a:ext cx="231730" cy="186054"/>
          </a:xfrm>
          <a:prstGeom prst="rect">
            <a:avLst/>
          </a:prstGeom>
          <a:noFill/>
        </p:spPr>
        <p:txBody>
          <a:bodyPr vert="horz" wrap="none" lIns="0" tIns="0" rIns="0" bIns="0" rtlCol="0" anchor="ctr" anchorCtr="0">
            <a:noAutofit/>
          </a:bodyPr>
          <a:lstStyle/>
          <a:p>
            <a:r>
              <a:rPr lang="da-DK" sz="1200" spc="-20" smtClean="0">
                <a:solidFill>
                  <a:schemeClr val="lt1"/>
                </a:solidFill>
                <a:latin typeface="Calibri"/>
              </a:rPr>
              <a:t>maj</a:t>
            </a:r>
            <a:endParaRPr lang="da-DK" sz="1200" spc="-20">
              <a:solidFill>
                <a:schemeClr val="lt1"/>
              </a:solidFill>
              <a:latin typeface="Calibri"/>
            </a:endParaRPr>
          </a:p>
        </p:txBody>
      </p:sp>
      <p:cxnSp>
        <p:nvCxnSpPr>
          <p:cNvPr id="15" name="OTLSHAPE_TB_00000000000000000000000000000000_Separator1"/>
          <p:cNvCxnSpPr/>
          <p:nvPr>
            <p:custDataLst>
              <p:tags r:id="rId8"/>
            </p:custDataLst>
          </p:nvPr>
        </p:nvCxnSpPr>
        <p:spPr>
          <a:xfrm>
            <a:off x="1809822" y="3748377"/>
            <a:ext cx="0" cy="254000"/>
          </a:xfrm>
          <a:prstGeom prst="line">
            <a:avLst/>
          </a:prstGeom>
          <a:ln w="9525" cap="flat" cmpd="sng" algn="ctr">
            <a:solidFill>
              <a:schemeClr val="lt1">
                <a:alpha val="29804"/>
              </a:schemeClr>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6" name="OTLSHAPE_TB_00000000000000000000000000000000_TimescaleInterval2"/>
          <p:cNvSpPr txBox="1"/>
          <p:nvPr>
            <p:custDataLst>
              <p:tags r:id="rId9"/>
            </p:custDataLst>
          </p:nvPr>
        </p:nvSpPr>
        <p:spPr>
          <a:xfrm>
            <a:off x="1873322" y="3782349"/>
            <a:ext cx="194862" cy="186054"/>
          </a:xfrm>
          <a:prstGeom prst="rect">
            <a:avLst/>
          </a:prstGeom>
          <a:noFill/>
        </p:spPr>
        <p:txBody>
          <a:bodyPr vert="horz" wrap="none" lIns="0" tIns="0" rIns="0" bIns="0" rtlCol="0" anchor="ctr" anchorCtr="0">
            <a:noAutofit/>
          </a:bodyPr>
          <a:lstStyle/>
          <a:p>
            <a:r>
              <a:rPr lang="da-DK" sz="1200" spc="-18" smtClean="0">
                <a:solidFill>
                  <a:schemeClr val="lt1"/>
                </a:solidFill>
                <a:latin typeface="Calibri"/>
              </a:rPr>
              <a:t>jun</a:t>
            </a:r>
            <a:endParaRPr lang="da-DK" sz="1200" spc="-18">
              <a:solidFill>
                <a:schemeClr val="lt1"/>
              </a:solidFill>
              <a:latin typeface="Calibri"/>
            </a:endParaRPr>
          </a:p>
        </p:txBody>
      </p:sp>
      <p:cxnSp>
        <p:nvCxnSpPr>
          <p:cNvPr id="17" name="OTLSHAPE_TB_00000000000000000000000000000000_Separator2"/>
          <p:cNvCxnSpPr/>
          <p:nvPr>
            <p:custDataLst>
              <p:tags r:id="rId10"/>
            </p:custDataLst>
          </p:nvPr>
        </p:nvCxnSpPr>
        <p:spPr>
          <a:xfrm>
            <a:off x="2584264" y="3748377"/>
            <a:ext cx="0" cy="254000"/>
          </a:xfrm>
          <a:prstGeom prst="line">
            <a:avLst/>
          </a:prstGeom>
          <a:ln w="9525" cap="flat" cmpd="sng" algn="ctr">
            <a:solidFill>
              <a:schemeClr val="lt1">
                <a:alpha val="29804"/>
              </a:schemeClr>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18" name="OTLSHAPE_TB_00000000000000000000000000000000_TimescaleInterval3"/>
          <p:cNvSpPr txBox="1"/>
          <p:nvPr>
            <p:custDataLst>
              <p:tags r:id="rId11"/>
            </p:custDataLst>
          </p:nvPr>
        </p:nvSpPr>
        <p:spPr>
          <a:xfrm>
            <a:off x="2647764" y="3782349"/>
            <a:ext cx="146130" cy="186054"/>
          </a:xfrm>
          <a:prstGeom prst="rect">
            <a:avLst/>
          </a:prstGeom>
          <a:noFill/>
        </p:spPr>
        <p:txBody>
          <a:bodyPr vert="horz" wrap="none" lIns="0" tIns="0" rIns="0" bIns="0" rtlCol="0" anchor="ctr" anchorCtr="0">
            <a:noAutofit/>
          </a:bodyPr>
          <a:lstStyle/>
          <a:p>
            <a:r>
              <a:rPr lang="da-DK" sz="1200" spc="-18" smtClean="0">
                <a:solidFill>
                  <a:schemeClr val="lt1"/>
                </a:solidFill>
                <a:latin typeface="Calibri"/>
              </a:rPr>
              <a:t>jul</a:t>
            </a:r>
            <a:endParaRPr lang="da-DK" sz="1200" spc="-18">
              <a:solidFill>
                <a:schemeClr val="lt1"/>
              </a:solidFill>
              <a:latin typeface="Calibri"/>
            </a:endParaRPr>
          </a:p>
        </p:txBody>
      </p:sp>
      <p:cxnSp>
        <p:nvCxnSpPr>
          <p:cNvPr id="19" name="OTLSHAPE_TB_00000000000000000000000000000000_Separator3"/>
          <p:cNvCxnSpPr/>
          <p:nvPr>
            <p:custDataLst>
              <p:tags r:id="rId12"/>
            </p:custDataLst>
          </p:nvPr>
        </p:nvCxnSpPr>
        <p:spPr>
          <a:xfrm>
            <a:off x="3384521" y="3748377"/>
            <a:ext cx="0" cy="254000"/>
          </a:xfrm>
          <a:prstGeom prst="line">
            <a:avLst/>
          </a:prstGeom>
          <a:ln w="9525" cap="flat" cmpd="sng" algn="ctr">
            <a:solidFill>
              <a:schemeClr val="lt1">
                <a:alpha val="29804"/>
              </a:schemeClr>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0" name="OTLSHAPE_TB_00000000000000000000000000000000_TimescaleInterval4"/>
          <p:cNvSpPr txBox="1"/>
          <p:nvPr>
            <p:custDataLst>
              <p:tags r:id="rId13"/>
            </p:custDataLst>
          </p:nvPr>
        </p:nvSpPr>
        <p:spPr>
          <a:xfrm>
            <a:off x="3448021" y="3782349"/>
            <a:ext cx="219099" cy="186054"/>
          </a:xfrm>
          <a:prstGeom prst="rect">
            <a:avLst/>
          </a:prstGeom>
          <a:noFill/>
        </p:spPr>
        <p:txBody>
          <a:bodyPr vert="horz" wrap="none" lIns="0" tIns="0" rIns="0" bIns="0" rtlCol="0" anchor="ctr" anchorCtr="0">
            <a:noAutofit/>
          </a:bodyPr>
          <a:lstStyle/>
          <a:p>
            <a:r>
              <a:rPr lang="da-DK" sz="1200" spc="-18" smtClean="0">
                <a:solidFill>
                  <a:schemeClr val="lt1"/>
                </a:solidFill>
                <a:latin typeface="Calibri"/>
              </a:rPr>
              <a:t>aug</a:t>
            </a:r>
            <a:endParaRPr lang="da-DK" sz="1200" spc="-18">
              <a:solidFill>
                <a:schemeClr val="lt1"/>
              </a:solidFill>
              <a:latin typeface="Calibri"/>
            </a:endParaRPr>
          </a:p>
        </p:txBody>
      </p:sp>
      <p:cxnSp>
        <p:nvCxnSpPr>
          <p:cNvPr id="21" name="OTLSHAPE_TB_00000000000000000000000000000000_Separator4"/>
          <p:cNvCxnSpPr/>
          <p:nvPr>
            <p:custDataLst>
              <p:tags r:id="rId14"/>
            </p:custDataLst>
          </p:nvPr>
        </p:nvCxnSpPr>
        <p:spPr>
          <a:xfrm>
            <a:off x="4184778" y="3748377"/>
            <a:ext cx="0" cy="254000"/>
          </a:xfrm>
          <a:prstGeom prst="line">
            <a:avLst/>
          </a:prstGeom>
          <a:ln w="9525" cap="flat" cmpd="sng" algn="ctr">
            <a:solidFill>
              <a:schemeClr val="lt1">
                <a:alpha val="29804"/>
              </a:schemeClr>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2" name="OTLSHAPE_TB_00000000000000000000000000000000_TimescaleInterval5"/>
          <p:cNvSpPr txBox="1"/>
          <p:nvPr>
            <p:custDataLst>
              <p:tags r:id="rId15"/>
            </p:custDataLst>
          </p:nvPr>
        </p:nvSpPr>
        <p:spPr>
          <a:xfrm>
            <a:off x="4248279" y="3782349"/>
            <a:ext cx="215900" cy="186054"/>
          </a:xfrm>
          <a:prstGeom prst="rect">
            <a:avLst/>
          </a:prstGeom>
          <a:noFill/>
        </p:spPr>
        <p:txBody>
          <a:bodyPr vert="horz" wrap="none" lIns="0" tIns="0" rIns="0" bIns="0" rtlCol="0" anchor="ctr" anchorCtr="0">
            <a:noAutofit/>
          </a:bodyPr>
          <a:lstStyle/>
          <a:p>
            <a:r>
              <a:rPr lang="da-DK" sz="1200" spc="-20" smtClean="0">
                <a:solidFill>
                  <a:schemeClr val="lt1"/>
                </a:solidFill>
                <a:latin typeface="Calibri"/>
              </a:rPr>
              <a:t>sep</a:t>
            </a:r>
            <a:endParaRPr lang="da-DK" sz="1200" spc="-20">
              <a:solidFill>
                <a:schemeClr val="lt1"/>
              </a:solidFill>
              <a:latin typeface="Calibri"/>
            </a:endParaRPr>
          </a:p>
        </p:txBody>
      </p:sp>
      <p:cxnSp>
        <p:nvCxnSpPr>
          <p:cNvPr id="23" name="OTLSHAPE_TB_00000000000000000000000000000000_Separator5"/>
          <p:cNvCxnSpPr/>
          <p:nvPr>
            <p:custDataLst>
              <p:tags r:id="rId16"/>
            </p:custDataLst>
          </p:nvPr>
        </p:nvCxnSpPr>
        <p:spPr>
          <a:xfrm>
            <a:off x="4959220" y="3748377"/>
            <a:ext cx="0" cy="254000"/>
          </a:xfrm>
          <a:prstGeom prst="line">
            <a:avLst/>
          </a:prstGeom>
          <a:ln w="9525" cap="flat" cmpd="sng" algn="ctr">
            <a:solidFill>
              <a:schemeClr val="lt1">
                <a:alpha val="29804"/>
              </a:schemeClr>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4" name="OTLSHAPE_TB_00000000000000000000000000000000_TimescaleInterval6"/>
          <p:cNvSpPr txBox="1"/>
          <p:nvPr>
            <p:custDataLst>
              <p:tags r:id="rId17"/>
            </p:custDataLst>
          </p:nvPr>
        </p:nvSpPr>
        <p:spPr>
          <a:xfrm>
            <a:off x="5022721" y="3782349"/>
            <a:ext cx="195118" cy="186054"/>
          </a:xfrm>
          <a:prstGeom prst="rect">
            <a:avLst/>
          </a:prstGeom>
          <a:noFill/>
        </p:spPr>
        <p:txBody>
          <a:bodyPr vert="horz" wrap="none" lIns="0" tIns="0" rIns="0" bIns="0" rtlCol="0" anchor="ctr" anchorCtr="0">
            <a:noAutofit/>
          </a:bodyPr>
          <a:lstStyle/>
          <a:p>
            <a:r>
              <a:rPr lang="da-DK" sz="1200" spc="-22" smtClean="0">
                <a:solidFill>
                  <a:schemeClr val="lt1"/>
                </a:solidFill>
                <a:latin typeface="Calibri"/>
              </a:rPr>
              <a:t>okt</a:t>
            </a:r>
            <a:endParaRPr lang="da-DK" sz="1200" spc="-22">
              <a:solidFill>
                <a:schemeClr val="lt1"/>
              </a:solidFill>
              <a:latin typeface="Calibri"/>
            </a:endParaRPr>
          </a:p>
        </p:txBody>
      </p:sp>
      <p:cxnSp>
        <p:nvCxnSpPr>
          <p:cNvPr id="25" name="OTLSHAPE_TB_00000000000000000000000000000000_Separator6"/>
          <p:cNvCxnSpPr/>
          <p:nvPr>
            <p:custDataLst>
              <p:tags r:id="rId18"/>
            </p:custDataLst>
          </p:nvPr>
        </p:nvCxnSpPr>
        <p:spPr>
          <a:xfrm>
            <a:off x="5759478" y="3748377"/>
            <a:ext cx="0" cy="254000"/>
          </a:xfrm>
          <a:prstGeom prst="line">
            <a:avLst/>
          </a:prstGeom>
          <a:ln w="9525" cap="flat" cmpd="sng" algn="ctr">
            <a:solidFill>
              <a:schemeClr val="lt1">
                <a:alpha val="29804"/>
              </a:schemeClr>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6" name="OTLSHAPE_TB_00000000000000000000000000000000_TimescaleInterval7"/>
          <p:cNvSpPr txBox="1"/>
          <p:nvPr>
            <p:custDataLst>
              <p:tags r:id="rId19"/>
            </p:custDataLst>
          </p:nvPr>
        </p:nvSpPr>
        <p:spPr>
          <a:xfrm>
            <a:off x="5822978" y="3782349"/>
            <a:ext cx="228600" cy="186054"/>
          </a:xfrm>
          <a:prstGeom prst="rect">
            <a:avLst/>
          </a:prstGeom>
          <a:noFill/>
        </p:spPr>
        <p:txBody>
          <a:bodyPr vert="horz" wrap="none" lIns="0" tIns="0" rIns="0" bIns="0" rtlCol="0" anchor="ctr" anchorCtr="0">
            <a:noAutofit/>
          </a:bodyPr>
          <a:lstStyle/>
          <a:p>
            <a:r>
              <a:rPr lang="da-DK" sz="1200" spc="-18" smtClean="0">
                <a:solidFill>
                  <a:schemeClr val="lt1"/>
                </a:solidFill>
                <a:latin typeface="Calibri"/>
              </a:rPr>
              <a:t>nov</a:t>
            </a:r>
            <a:endParaRPr lang="da-DK" sz="1200" spc="-18">
              <a:solidFill>
                <a:schemeClr val="lt1"/>
              </a:solidFill>
              <a:latin typeface="Calibri"/>
            </a:endParaRPr>
          </a:p>
        </p:txBody>
      </p:sp>
      <p:cxnSp>
        <p:nvCxnSpPr>
          <p:cNvPr id="27" name="OTLSHAPE_TB_00000000000000000000000000000000_Separator7"/>
          <p:cNvCxnSpPr/>
          <p:nvPr>
            <p:custDataLst>
              <p:tags r:id="rId20"/>
            </p:custDataLst>
          </p:nvPr>
        </p:nvCxnSpPr>
        <p:spPr>
          <a:xfrm>
            <a:off x="6533920" y="3748377"/>
            <a:ext cx="0" cy="254000"/>
          </a:xfrm>
          <a:prstGeom prst="line">
            <a:avLst/>
          </a:prstGeom>
          <a:ln w="9525" cap="flat" cmpd="sng" algn="ctr">
            <a:solidFill>
              <a:schemeClr val="lt1">
                <a:alpha val="29804"/>
              </a:schemeClr>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28" name="OTLSHAPE_TB_00000000000000000000000000000000_TimescaleInterval8"/>
          <p:cNvSpPr txBox="1"/>
          <p:nvPr>
            <p:custDataLst>
              <p:tags r:id="rId21"/>
            </p:custDataLst>
          </p:nvPr>
        </p:nvSpPr>
        <p:spPr>
          <a:xfrm>
            <a:off x="6597420" y="3782349"/>
            <a:ext cx="219740" cy="186054"/>
          </a:xfrm>
          <a:prstGeom prst="rect">
            <a:avLst/>
          </a:prstGeom>
          <a:noFill/>
        </p:spPr>
        <p:txBody>
          <a:bodyPr vert="horz" wrap="none" lIns="0" tIns="0" rIns="0" bIns="0" rtlCol="0" anchor="ctr" anchorCtr="0">
            <a:noAutofit/>
          </a:bodyPr>
          <a:lstStyle/>
          <a:p>
            <a:r>
              <a:rPr lang="da-DK" sz="1200" spc="-20" smtClean="0">
                <a:solidFill>
                  <a:schemeClr val="lt1"/>
                </a:solidFill>
                <a:latin typeface="Calibri"/>
              </a:rPr>
              <a:t>dec</a:t>
            </a:r>
            <a:endParaRPr lang="da-DK" sz="1200" spc="-20">
              <a:solidFill>
                <a:schemeClr val="lt1"/>
              </a:solidFill>
              <a:latin typeface="Calibri"/>
            </a:endParaRPr>
          </a:p>
        </p:txBody>
      </p:sp>
      <p:cxnSp>
        <p:nvCxnSpPr>
          <p:cNvPr id="29" name="OTLSHAPE_TB_00000000000000000000000000000000_Separator8"/>
          <p:cNvCxnSpPr/>
          <p:nvPr>
            <p:custDataLst>
              <p:tags r:id="rId22"/>
            </p:custDataLst>
          </p:nvPr>
        </p:nvCxnSpPr>
        <p:spPr>
          <a:xfrm>
            <a:off x="7334177" y="3748377"/>
            <a:ext cx="0" cy="254000"/>
          </a:xfrm>
          <a:prstGeom prst="line">
            <a:avLst/>
          </a:prstGeom>
          <a:ln w="9525" cap="flat" cmpd="sng" algn="ctr">
            <a:solidFill>
              <a:schemeClr val="lt1">
                <a:alpha val="29804"/>
              </a:schemeClr>
            </a:solidFill>
            <a:prstDash val="solid"/>
            <a:round/>
            <a:headEnd type="none" w="med" len="med"/>
            <a:tailEnd type="none" w="med" len="med"/>
          </a:ln>
          <a:effectLst/>
        </p:spPr>
        <p:style>
          <a:lnRef idx="1">
            <a:schemeClr val="accent1"/>
          </a:lnRef>
          <a:fillRef idx="0">
            <a:schemeClr val="accent1"/>
          </a:fillRef>
          <a:effectRef idx="0">
            <a:schemeClr val="accent1"/>
          </a:effectRef>
          <a:fontRef idx="minor">
            <a:schemeClr val="tx1"/>
          </a:fontRef>
        </p:style>
      </p:cxnSp>
      <p:sp>
        <p:nvSpPr>
          <p:cNvPr id="30" name="OTLSHAPE_TB_00000000000000000000000000000000_TimescaleInterval9"/>
          <p:cNvSpPr txBox="1"/>
          <p:nvPr>
            <p:custDataLst>
              <p:tags r:id="rId23"/>
            </p:custDataLst>
          </p:nvPr>
        </p:nvSpPr>
        <p:spPr>
          <a:xfrm>
            <a:off x="7397677" y="3782349"/>
            <a:ext cx="304955" cy="186054"/>
          </a:xfrm>
          <a:prstGeom prst="rect">
            <a:avLst/>
          </a:prstGeom>
          <a:noFill/>
        </p:spPr>
        <p:txBody>
          <a:bodyPr vert="horz" wrap="none" lIns="0" tIns="0" rIns="0" bIns="0" rtlCol="0" anchor="ctr" anchorCtr="0">
            <a:noAutofit/>
          </a:bodyPr>
          <a:lstStyle/>
          <a:p>
            <a:r>
              <a:rPr lang="da-DK" sz="1200" spc="-20" smtClean="0">
                <a:solidFill>
                  <a:schemeClr val="lt1"/>
                </a:solidFill>
                <a:latin typeface="Calibri"/>
              </a:rPr>
              <a:t>2019</a:t>
            </a:r>
            <a:endParaRPr lang="da-DK" sz="1200" spc="-20">
              <a:solidFill>
                <a:schemeClr val="lt1"/>
              </a:solidFill>
              <a:latin typeface="Calibri"/>
            </a:endParaRPr>
          </a:p>
        </p:txBody>
      </p:sp>
      <p:sp>
        <p:nvSpPr>
          <p:cNvPr id="31" name="OTLSHAPE_M_814641f918b64f4c9c924125eb142dd5_Title"/>
          <p:cNvSpPr txBox="1"/>
          <p:nvPr>
            <p:custDataLst>
              <p:tags r:id="rId24"/>
            </p:custDataLst>
          </p:nvPr>
        </p:nvSpPr>
        <p:spPr>
          <a:xfrm>
            <a:off x="1289794" y="2721633"/>
            <a:ext cx="660400" cy="170518"/>
          </a:xfrm>
          <a:prstGeom prst="rect">
            <a:avLst/>
          </a:prstGeom>
          <a:noFill/>
        </p:spPr>
        <p:txBody>
          <a:bodyPr vert="horz" wrap="square" lIns="0" tIns="0" rIns="0" bIns="0" rtlCol="0" anchor="ctr" anchorCtr="0">
            <a:spAutoFit/>
          </a:bodyPr>
          <a:lstStyle/>
          <a:p>
            <a:r>
              <a:rPr lang="da-DK" sz="1100" b="1" spc="-6" smtClean="0">
                <a:solidFill>
                  <a:schemeClr val="dk1"/>
                </a:solidFill>
                <a:latin typeface="Calibri"/>
              </a:rPr>
              <a:t>KMK-møde</a:t>
            </a:r>
            <a:endParaRPr lang="da-DK" sz="1100" b="1" spc="-6">
              <a:solidFill>
                <a:schemeClr val="dk1"/>
              </a:solidFill>
              <a:latin typeface="Calibri"/>
            </a:endParaRPr>
          </a:p>
        </p:txBody>
      </p:sp>
      <p:sp>
        <p:nvSpPr>
          <p:cNvPr id="32" name="OTLSHAPE_M_814641f918b64f4c9c924125eb142dd5_Date"/>
          <p:cNvSpPr txBox="1"/>
          <p:nvPr>
            <p:custDataLst>
              <p:tags r:id="rId25"/>
            </p:custDataLst>
          </p:nvPr>
        </p:nvSpPr>
        <p:spPr>
          <a:xfrm>
            <a:off x="1289794" y="2917551"/>
            <a:ext cx="495300" cy="155024"/>
          </a:xfrm>
          <a:prstGeom prst="rect">
            <a:avLst/>
          </a:prstGeom>
          <a:noFill/>
        </p:spPr>
        <p:txBody>
          <a:bodyPr vert="horz" wrap="square" lIns="0" tIns="0" rIns="0" bIns="0" rtlCol="0" anchor="ctr" anchorCtr="0">
            <a:spAutoFit/>
          </a:bodyPr>
          <a:lstStyle/>
          <a:p>
            <a:r>
              <a:rPr lang="da-DK" sz="1000" spc="-8" smtClean="0">
                <a:solidFill>
                  <a:srgbClr val="1F497E"/>
                </a:solidFill>
                <a:latin typeface="Calibri"/>
              </a:rPr>
              <a:t>3/5/2018</a:t>
            </a:r>
            <a:endParaRPr lang="da-DK" sz="1000" spc="-8">
              <a:solidFill>
                <a:srgbClr val="1F497E"/>
              </a:solidFill>
              <a:latin typeface="Calibri"/>
            </a:endParaRPr>
          </a:p>
        </p:txBody>
      </p:sp>
      <p:sp>
        <p:nvSpPr>
          <p:cNvPr id="33" name="OTLSHAPE_M_814641f918b64f4c9c924125eb142dd5_Shape"/>
          <p:cNvSpPr/>
          <p:nvPr>
            <p:custDataLst>
              <p:tags r:id="rId26"/>
            </p:custDataLst>
          </p:nvPr>
        </p:nvSpPr>
        <p:spPr>
          <a:xfrm rot="16200000">
            <a:off x="1092944" y="2839954"/>
            <a:ext cx="165100" cy="165100"/>
          </a:xfrm>
          <a:prstGeom prst="flowChartMerge">
            <a:avLst/>
          </a:prstGeom>
          <a:solidFill>
            <a:srgbClr val="EA161E"/>
          </a:solidFill>
          <a:ln>
            <a:noFill/>
          </a:ln>
          <a:effectLst/>
          <a:scene3d>
            <a:camera prst="orthographicFront"/>
            <a:lightRig rig="threePt" dir="t"/>
          </a:scene3d>
          <a:sp3d>
            <a:bevelT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7" name="OTLSHAPE_M_edc9285100944aa294400ae33bc3e191_Title"/>
          <p:cNvSpPr txBox="1"/>
          <p:nvPr>
            <p:custDataLst>
              <p:tags r:id="rId27"/>
            </p:custDataLst>
          </p:nvPr>
        </p:nvSpPr>
        <p:spPr>
          <a:xfrm>
            <a:off x="4645711" y="2649625"/>
            <a:ext cx="660400" cy="170518"/>
          </a:xfrm>
          <a:prstGeom prst="rect">
            <a:avLst/>
          </a:prstGeom>
          <a:noFill/>
        </p:spPr>
        <p:txBody>
          <a:bodyPr vert="horz" wrap="square" lIns="0" tIns="0" rIns="0" bIns="0" rtlCol="0" anchor="ctr" anchorCtr="0">
            <a:spAutoFit/>
          </a:bodyPr>
          <a:lstStyle/>
          <a:p>
            <a:r>
              <a:rPr lang="da-DK" sz="1100" b="1" spc="-6" smtClean="0">
                <a:solidFill>
                  <a:schemeClr val="dk1"/>
                </a:solidFill>
                <a:latin typeface="Calibri"/>
              </a:rPr>
              <a:t>KMK-møde</a:t>
            </a:r>
            <a:endParaRPr lang="da-DK" sz="1100" b="1" spc="-6">
              <a:solidFill>
                <a:schemeClr val="dk1"/>
              </a:solidFill>
              <a:latin typeface="Calibri"/>
            </a:endParaRPr>
          </a:p>
        </p:txBody>
      </p:sp>
      <p:sp>
        <p:nvSpPr>
          <p:cNvPr id="38" name="OTLSHAPE_M_edc9285100944aa294400ae33bc3e191_Date"/>
          <p:cNvSpPr txBox="1"/>
          <p:nvPr>
            <p:custDataLst>
              <p:tags r:id="rId28"/>
            </p:custDataLst>
          </p:nvPr>
        </p:nvSpPr>
        <p:spPr>
          <a:xfrm>
            <a:off x="4645711" y="2845543"/>
            <a:ext cx="558800" cy="155024"/>
          </a:xfrm>
          <a:prstGeom prst="rect">
            <a:avLst/>
          </a:prstGeom>
          <a:noFill/>
        </p:spPr>
        <p:txBody>
          <a:bodyPr vert="horz" wrap="square" lIns="0" tIns="0" rIns="0" bIns="0" rtlCol="0" anchor="ctr" anchorCtr="0">
            <a:spAutoFit/>
          </a:bodyPr>
          <a:lstStyle/>
          <a:p>
            <a:r>
              <a:rPr lang="da-DK" sz="1000" spc="-8" dirty="0" smtClean="0">
                <a:solidFill>
                  <a:srgbClr val="1F497E"/>
                </a:solidFill>
                <a:latin typeface="Calibri"/>
              </a:rPr>
              <a:t>10/9/2018</a:t>
            </a:r>
            <a:endParaRPr lang="da-DK" sz="1000" spc="-8" dirty="0">
              <a:solidFill>
                <a:srgbClr val="1F497E"/>
              </a:solidFill>
              <a:latin typeface="Calibri"/>
            </a:endParaRPr>
          </a:p>
        </p:txBody>
      </p:sp>
      <p:sp>
        <p:nvSpPr>
          <p:cNvPr id="39" name="OTLSHAPE_M_edc9285100944aa294400ae33bc3e191_Shape"/>
          <p:cNvSpPr/>
          <p:nvPr>
            <p:custDataLst>
              <p:tags r:id="rId29"/>
            </p:custDataLst>
          </p:nvPr>
        </p:nvSpPr>
        <p:spPr>
          <a:xfrm rot="16200000">
            <a:off x="4448861" y="2767946"/>
            <a:ext cx="165100" cy="165100"/>
          </a:xfrm>
          <a:prstGeom prst="flowChartMerge">
            <a:avLst/>
          </a:prstGeom>
          <a:solidFill>
            <a:srgbClr val="EA161E"/>
          </a:solidFill>
          <a:ln>
            <a:noFill/>
          </a:ln>
          <a:effectLst/>
          <a:scene3d>
            <a:camera prst="orthographicFront"/>
            <a:lightRig rig="threePt" dir="t"/>
          </a:scene3d>
          <a:sp3d>
            <a:bevelT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0" name="OTLSHAPE_M_5c919cb9f98a4a939be5ca5369efd7c5_Title"/>
          <p:cNvSpPr txBox="1"/>
          <p:nvPr>
            <p:custDataLst>
              <p:tags r:id="rId30"/>
            </p:custDataLst>
          </p:nvPr>
        </p:nvSpPr>
        <p:spPr>
          <a:xfrm>
            <a:off x="5833190" y="1779717"/>
            <a:ext cx="1485900" cy="170518"/>
          </a:xfrm>
          <a:prstGeom prst="rect">
            <a:avLst/>
          </a:prstGeom>
          <a:noFill/>
        </p:spPr>
        <p:txBody>
          <a:bodyPr vert="horz" wrap="square" lIns="0" tIns="0" rIns="0" bIns="0" rtlCol="0" anchor="ctr" anchorCtr="0">
            <a:spAutoFit/>
          </a:bodyPr>
          <a:lstStyle/>
          <a:p>
            <a:r>
              <a:rPr lang="da-DK" sz="1100" b="1" spc="-6" smtClean="0">
                <a:solidFill>
                  <a:schemeClr val="dk1"/>
                </a:solidFill>
                <a:latin typeface="Calibri"/>
              </a:rPr>
              <a:t>Politisk styregruppemøde</a:t>
            </a:r>
            <a:endParaRPr lang="da-DK" sz="1100" b="1" spc="-6">
              <a:solidFill>
                <a:schemeClr val="dk1"/>
              </a:solidFill>
              <a:latin typeface="Calibri"/>
            </a:endParaRPr>
          </a:p>
        </p:txBody>
      </p:sp>
      <p:sp>
        <p:nvSpPr>
          <p:cNvPr id="41" name="OTLSHAPE_M_5c919cb9f98a4a939be5ca5369efd7c5_Date"/>
          <p:cNvSpPr txBox="1"/>
          <p:nvPr>
            <p:custDataLst>
              <p:tags r:id="rId31"/>
            </p:custDataLst>
          </p:nvPr>
        </p:nvSpPr>
        <p:spPr>
          <a:xfrm>
            <a:off x="5833190" y="1975635"/>
            <a:ext cx="622300" cy="155024"/>
          </a:xfrm>
          <a:prstGeom prst="rect">
            <a:avLst/>
          </a:prstGeom>
          <a:noFill/>
        </p:spPr>
        <p:txBody>
          <a:bodyPr vert="horz" wrap="square" lIns="0" tIns="0" rIns="0" bIns="0" rtlCol="0" anchor="ctr" anchorCtr="0">
            <a:spAutoFit/>
          </a:bodyPr>
          <a:lstStyle/>
          <a:p>
            <a:r>
              <a:rPr lang="da-DK" sz="1000" spc="-8" smtClean="0">
                <a:solidFill>
                  <a:srgbClr val="1F497E"/>
                </a:solidFill>
                <a:latin typeface="Calibri"/>
              </a:rPr>
              <a:t>26/10/2018</a:t>
            </a:r>
            <a:endParaRPr lang="da-DK" sz="1000" spc="-8">
              <a:solidFill>
                <a:srgbClr val="1F497E"/>
              </a:solidFill>
              <a:latin typeface="Calibri"/>
            </a:endParaRPr>
          </a:p>
        </p:txBody>
      </p:sp>
      <p:sp>
        <p:nvSpPr>
          <p:cNvPr id="42" name="OTLSHAPE_M_5c919cb9f98a4a939be5ca5369efd7c5_Shape"/>
          <p:cNvSpPr/>
          <p:nvPr>
            <p:custDataLst>
              <p:tags r:id="rId32"/>
            </p:custDataLst>
          </p:nvPr>
        </p:nvSpPr>
        <p:spPr>
          <a:xfrm rot="16200000">
            <a:off x="5636340" y="1898038"/>
            <a:ext cx="165100" cy="165100"/>
          </a:xfrm>
          <a:prstGeom prst="flowChartMerge">
            <a:avLst/>
          </a:prstGeom>
          <a:solidFill>
            <a:srgbClr val="1AAA42"/>
          </a:solidFill>
          <a:ln>
            <a:noFill/>
          </a:ln>
          <a:effectLst/>
          <a:scene3d>
            <a:camera prst="orthographicFront"/>
            <a:lightRig rig="threePt" dir="t"/>
          </a:scene3d>
          <a:sp3d>
            <a:bevelT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6" name="OTLSHAPE_M_e67f1e8443964326bdfe1838f23a27dc_Title"/>
          <p:cNvSpPr txBox="1"/>
          <p:nvPr>
            <p:custDataLst>
              <p:tags r:id="rId33"/>
            </p:custDataLst>
          </p:nvPr>
        </p:nvSpPr>
        <p:spPr>
          <a:xfrm>
            <a:off x="6891594" y="3118033"/>
            <a:ext cx="660400" cy="170518"/>
          </a:xfrm>
          <a:prstGeom prst="rect">
            <a:avLst/>
          </a:prstGeom>
          <a:noFill/>
        </p:spPr>
        <p:txBody>
          <a:bodyPr vert="horz" wrap="square" lIns="0" tIns="0" rIns="0" bIns="0" rtlCol="0" anchor="ctr" anchorCtr="0">
            <a:spAutoFit/>
          </a:bodyPr>
          <a:lstStyle/>
          <a:p>
            <a:r>
              <a:rPr lang="da-DK" sz="1100" b="1" spc="-6" dirty="0" err="1" smtClean="0">
                <a:solidFill>
                  <a:schemeClr val="dk1"/>
                </a:solidFill>
                <a:latin typeface="Calibri"/>
              </a:rPr>
              <a:t>KMK-møde</a:t>
            </a:r>
            <a:endParaRPr lang="da-DK" sz="1100" b="1" spc="-6" dirty="0">
              <a:solidFill>
                <a:schemeClr val="dk1"/>
              </a:solidFill>
              <a:latin typeface="Calibri"/>
            </a:endParaRPr>
          </a:p>
        </p:txBody>
      </p:sp>
      <p:sp>
        <p:nvSpPr>
          <p:cNvPr id="47" name="OTLSHAPE_M_e67f1e8443964326bdfe1838f23a27dc_Date"/>
          <p:cNvSpPr txBox="1"/>
          <p:nvPr>
            <p:custDataLst>
              <p:tags r:id="rId34"/>
            </p:custDataLst>
          </p:nvPr>
        </p:nvSpPr>
        <p:spPr>
          <a:xfrm>
            <a:off x="6891594" y="3313952"/>
            <a:ext cx="558800" cy="155024"/>
          </a:xfrm>
          <a:prstGeom prst="rect">
            <a:avLst/>
          </a:prstGeom>
          <a:noFill/>
        </p:spPr>
        <p:txBody>
          <a:bodyPr vert="horz" wrap="square" lIns="0" tIns="0" rIns="0" bIns="0" rtlCol="0" anchor="ctr" anchorCtr="0">
            <a:spAutoFit/>
          </a:bodyPr>
          <a:lstStyle/>
          <a:p>
            <a:r>
              <a:rPr lang="da-DK" sz="1000" spc="-8" smtClean="0">
                <a:solidFill>
                  <a:srgbClr val="1F497E"/>
                </a:solidFill>
                <a:latin typeface="Calibri"/>
              </a:rPr>
              <a:t>6/12/2018</a:t>
            </a:r>
            <a:endParaRPr lang="da-DK" sz="1000" spc="-8">
              <a:solidFill>
                <a:srgbClr val="1F497E"/>
              </a:solidFill>
              <a:latin typeface="Calibri"/>
            </a:endParaRPr>
          </a:p>
        </p:txBody>
      </p:sp>
      <p:sp>
        <p:nvSpPr>
          <p:cNvPr id="48" name="OTLSHAPE_M_e67f1e8443964326bdfe1838f23a27dc_Shape"/>
          <p:cNvSpPr/>
          <p:nvPr>
            <p:custDataLst>
              <p:tags r:id="rId35"/>
            </p:custDataLst>
          </p:nvPr>
        </p:nvSpPr>
        <p:spPr>
          <a:xfrm rot="16200000">
            <a:off x="6694744" y="3236355"/>
            <a:ext cx="165100" cy="165100"/>
          </a:xfrm>
          <a:prstGeom prst="flowChartMerge">
            <a:avLst/>
          </a:prstGeom>
          <a:solidFill>
            <a:srgbClr val="EA161E"/>
          </a:solidFill>
          <a:ln>
            <a:noFill/>
          </a:ln>
          <a:effectLst/>
          <a:scene3d>
            <a:camera prst="orthographicFront"/>
            <a:lightRig rig="threePt" dir="t"/>
          </a:scene3d>
          <a:sp3d>
            <a:bevelT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9" name="OTLSHAPE_T_234a1e5f04594a5ba0e239de2c339dcf_Shape"/>
          <p:cNvSpPr/>
          <p:nvPr>
            <p:custDataLst>
              <p:tags r:id="rId36"/>
            </p:custDataLst>
          </p:nvPr>
        </p:nvSpPr>
        <p:spPr>
          <a:xfrm>
            <a:off x="1087009" y="4439595"/>
            <a:ext cx="3340100" cy="203200"/>
          </a:xfrm>
          <a:prstGeom prst="roundRect">
            <a:avLst>
              <a:gd name="adj" fmla="val 100000"/>
            </a:avLst>
          </a:prstGeom>
          <a:solidFill>
            <a:srgbClr val="EA161E"/>
          </a:solidFill>
          <a:ln>
            <a:noFill/>
          </a:ln>
          <a:effectLst/>
          <a:scene3d>
            <a:camera prst="orthographicFront"/>
            <a:lightRig rig="balanced" dir="t">
              <a:rot lat="0" lon="0" rev="8700000"/>
            </a:lightRig>
          </a:scene3d>
          <a:sp3d>
            <a:bevelT w="165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0" name="OTLSHAPE_T_234a1e5f04594a5ba0e239de2c339dcf_StartDate"/>
          <p:cNvSpPr txBox="1"/>
          <p:nvPr>
            <p:custDataLst>
              <p:tags r:id="rId37"/>
            </p:custDataLst>
          </p:nvPr>
        </p:nvSpPr>
        <p:spPr>
          <a:xfrm>
            <a:off x="551746" y="4463683"/>
            <a:ext cx="495300" cy="155024"/>
          </a:xfrm>
          <a:prstGeom prst="rect">
            <a:avLst/>
          </a:prstGeom>
          <a:noFill/>
        </p:spPr>
        <p:txBody>
          <a:bodyPr vert="horz" wrap="square" lIns="0" tIns="0" rIns="0" bIns="0" rtlCol="0" anchor="ctr" anchorCtr="0">
            <a:spAutoFit/>
          </a:bodyPr>
          <a:lstStyle/>
          <a:p>
            <a:pPr algn="ctr"/>
            <a:r>
              <a:rPr lang="da-DK" sz="1000" spc="-8" smtClean="0">
                <a:solidFill>
                  <a:srgbClr val="1F497E"/>
                </a:solidFill>
                <a:latin typeface="Calibri"/>
              </a:rPr>
              <a:t>4/5/2018</a:t>
            </a:r>
            <a:endParaRPr lang="da-DK" sz="1000" spc="-8">
              <a:solidFill>
                <a:srgbClr val="1F497E"/>
              </a:solidFill>
              <a:latin typeface="Calibri"/>
            </a:endParaRPr>
          </a:p>
        </p:txBody>
      </p:sp>
      <p:sp>
        <p:nvSpPr>
          <p:cNvPr id="51" name="OTLSHAPE_T_234a1e5f04594a5ba0e239de2c339dcf_EndDate"/>
          <p:cNvSpPr txBox="1"/>
          <p:nvPr>
            <p:custDataLst>
              <p:tags r:id="rId38"/>
            </p:custDataLst>
          </p:nvPr>
        </p:nvSpPr>
        <p:spPr>
          <a:xfrm>
            <a:off x="4467911" y="4463683"/>
            <a:ext cx="558800" cy="155024"/>
          </a:xfrm>
          <a:prstGeom prst="rect">
            <a:avLst/>
          </a:prstGeom>
          <a:noFill/>
        </p:spPr>
        <p:txBody>
          <a:bodyPr vert="horz" wrap="square" lIns="0" tIns="0" rIns="0" bIns="0" rtlCol="0" anchor="ctr" anchorCtr="0">
            <a:spAutoFit/>
          </a:bodyPr>
          <a:lstStyle/>
          <a:p>
            <a:pPr algn="ctr"/>
            <a:r>
              <a:rPr lang="da-DK" sz="1000" spc="-8" smtClean="0">
                <a:solidFill>
                  <a:srgbClr val="1F497E"/>
                </a:solidFill>
                <a:latin typeface="Calibri"/>
              </a:rPr>
              <a:t>10/9/2018</a:t>
            </a:r>
            <a:endParaRPr lang="da-DK" sz="1000" spc="-8">
              <a:solidFill>
                <a:srgbClr val="1F497E"/>
              </a:solidFill>
              <a:latin typeface="Calibri"/>
            </a:endParaRPr>
          </a:p>
        </p:txBody>
      </p:sp>
      <p:sp>
        <p:nvSpPr>
          <p:cNvPr id="52" name="OTLSHAPE_T_234a1e5f04594a5ba0e239de2c339dcf_Title"/>
          <p:cNvSpPr txBox="1"/>
          <p:nvPr>
            <p:custDataLst>
              <p:tags r:id="rId39"/>
            </p:custDataLst>
          </p:nvPr>
        </p:nvSpPr>
        <p:spPr>
          <a:xfrm>
            <a:off x="1087009" y="4269077"/>
            <a:ext cx="2082800" cy="170518"/>
          </a:xfrm>
          <a:prstGeom prst="rect">
            <a:avLst/>
          </a:prstGeom>
          <a:noFill/>
        </p:spPr>
        <p:txBody>
          <a:bodyPr vert="horz" wrap="square" lIns="0" tIns="0" rIns="0" bIns="0" rtlCol="0" anchor="ctr" anchorCtr="0">
            <a:spAutoFit/>
          </a:bodyPr>
          <a:lstStyle/>
          <a:p>
            <a:r>
              <a:rPr lang="da-DK" sz="1100" b="1" spc="-4" smtClean="0">
                <a:solidFill>
                  <a:schemeClr val="dk1"/>
                </a:solidFill>
                <a:latin typeface="Calibri"/>
              </a:rPr>
              <a:t>Første runde processer med aktører</a:t>
            </a:r>
            <a:endParaRPr lang="da-DK" sz="1100" b="1" spc="-4">
              <a:solidFill>
                <a:schemeClr val="dk1"/>
              </a:solidFill>
              <a:latin typeface="Calibri"/>
            </a:endParaRPr>
          </a:p>
        </p:txBody>
      </p:sp>
      <p:sp>
        <p:nvSpPr>
          <p:cNvPr id="53" name="OTLSHAPE_T_c8698065ee0044739d42a5a2fa006562_Shape"/>
          <p:cNvSpPr/>
          <p:nvPr>
            <p:custDataLst>
              <p:tags r:id="rId40"/>
            </p:custDataLst>
          </p:nvPr>
        </p:nvSpPr>
        <p:spPr>
          <a:xfrm>
            <a:off x="4442926" y="4876814"/>
            <a:ext cx="1168400" cy="203200"/>
          </a:xfrm>
          <a:prstGeom prst="roundRect">
            <a:avLst>
              <a:gd name="adj" fmla="val 100000"/>
            </a:avLst>
          </a:prstGeom>
          <a:solidFill>
            <a:srgbClr val="1AAA42"/>
          </a:solidFill>
          <a:ln>
            <a:noFill/>
          </a:ln>
          <a:effectLst/>
          <a:scene3d>
            <a:camera prst="orthographicFront"/>
            <a:lightRig rig="balanced" dir="t">
              <a:rot lat="0" lon="0" rev="8700000"/>
            </a:lightRig>
          </a:scene3d>
          <a:sp3d>
            <a:bevelT w="165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4" name="OTLSHAPE_T_c8698065ee0044739d42a5a2fa006562_StartDate"/>
          <p:cNvSpPr txBox="1"/>
          <p:nvPr>
            <p:custDataLst>
              <p:tags r:id="rId41"/>
            </p:custDataLst>
          </p:nvPr>
        </p:nvSpPr>
        <p:spPr>
          <a:xfrm>
            <a:off x="3843274" y="4900902"/>
            <a:ext cx="558800" cy="155024"/>
          </a:xfrm>
          <a:prstGeom prst="rect">
            <a:avLst/>
          </a:prstGeom>
          <a:noFill/>
        </p:spPr>
        <p:txBody>
          <a:bodyPr vert="horz" wrap="square" lIns="0" tIns="0" rIns="0" bIns="0" rtlCol="0" anchor="ctr" anchorCtr="0">
            <a:spAutoFit/>
          </a:bodyPr>
          <a:lstStyle/>
          <a:p>
            <a:pPr algn="ctr"/>
            <a:r>
              <a:rPr lang="da-DK" sz="1000" spc="-8" smtClean="0">
                <a:solidFill>
                  <a:srgbClr val="1F497E"/>
                </a:solidFill>
                <a:latin typeface="Calibri"/>
              </a:rPr>
              <a:t>11/9/2018</a:t>
            </a:r>
            <a:endParaRPr lang="da-DK" sz="1000" spc="-8">
              <a:solidFill>
                <a:srgbClr val="1F497E"/>
              </a:solidFill>
              <a:latin typeface="Calibri"/>
            </a:endParaRPr>
          </a:p>
        </p:txBody>
      </p:sp>
      <p:sp>
        <p:nvSpPr>
          <p:cNvPr id="55" name="OTLSHAPE_T_c8698065ee0044739d42a5a2fa006562_Title"/>
          <p:cNvSpPr txBox="1"/>
          <p:nvPr>
            <p:custDataLst>
              <p:tags r:id="rId42"/>
            </p:custDataLst>
          </p:nvPr>
        </p:nvSpPr>
        <p:spPr>
          <a:xfrm>
            <a:off x="4442926" y="4706295"/>
            <a:ext cx="2006600" cy="170518"/>
          </a:xfrm>
          <a:prstGeom prst="rect">
            <a:avLst/>
          </a:prstGeom>
          <a:noFill/>
        </p:spPr>
        <p:txBody>
          <a:bodyPr vert="horz" wrap="square" lIns="0" tIns="0" rIns="0" bIns="0" rtlCol="0" anchor="ctr" anchorCtr="0">
            <a:spAutoFit/>
          </a:bodyPr>
          <a:lstStyle/>
          <a:p>
            <a:r>
              <a:rPr lang="da-DK" sz="1100" b="1" spc="-4" smtClean="0">
                <a:solidFill>
                  <a:schemeClr val="dk1"/>
                </a:solidFill>
                <a:latin typeface="Calibri"/>
              </a:rPr>
              <a:t>Færdiggørelse af udkast til indhold</a:t>
            </a:r>
            <a:endParaRPr lang="da-DK" sz="1100" b="1" spc="-4">
              <a:solidFill>
                <a:schemeClr val="dk1"/>
              </a:solidFill>
              <a:latin typeface="Calibri"/>
            </a:endParaRPr>
          </a:p>
        </p:txBody>
      </p:sp>
      <p:sp>
        <p:nvSpPr>
          <p:cNvPr id="56" name="OTLSHAPE_T_c8698065ee0044739d42a5a2fa006562_EndDate"/>
          <p:cNvSpPr txBox="1"/>
          <p:nvPr>
            <p:custDataLst>
              <p:tags r:id="rId43"/>
            </p:custDataLst>
          </p:nvPr>
        </p:nvSpPr>
        <p:spPr>
          <a:xfrm>
            <a:off x="5655390" y="4900902"/>
            <a:ext cx="622300" cy="155024"/>
          </a:xfrm>
          <a:prstGeom prst="rect">
            <a:avLst/>
          </a:prstGeom>
          <a:noFill/>
        </p:spPr>
        <p:txBody>
          <a:bodyPr vert="horz" wrap="square" lIns="0" tIns="0" rIns="0" bIns="0" rtlCol="0" anchor="ctr" anchorCtr="0">
            <a:spAutoFit/>
          </a:bodyPr>
          <a:lstStyle/>
          <a:p>
            <a:pPr algn="ctr"/>
            <a:r>
              <a:rPr lang="da-DK" sz="1000" spc="-8" smtClean="0">
                <a:solidFill>
                  <a:srgbClr val="1F497E"/>
                </a:solidFill>
                <a:latin typeface="Calibri"/>
              </a:rPr>
              <a:t>26/10/2018</a:t>
            </a:r>
            <a:endParaRPr lang="da-DK" sz="1000" spc="-8">
              <a:solidFill>
                <a:srgbClr val="1F497E"/>
              </a:solidFill>
              <a:latin typeface="Calibri"/>
            </a:endParaRPr>
          </a:p>
        </p:txBody>
      </p:sp>
      <p:sp>
        <p:nvSpPr>
          <p:cNvPr id="57" name="OTLSHAPE_T_8787bfd72f9d4949b6ab3959e797fb80_Shape"/>
          <p:cNvSpPr/>
          <p:nvPr>
            <p:custDataLst>
              <p:tags r:id="rId44"/>
            </p:custDataLst>
          </p:nvPr>
        </p:nvSpPr>
        <p:spPr>
          <a:xfrm>
            <a:off x="5604590" y="5314032"/>
            <a:ext cx="2514600" cy="203200"/>
          </a:xfrm>
          <a:prstGeom prst="roundRect">
            <a:avLst>
              <a:gd name="adj" fmla="val 100000"/>
            </a:avLst>
          </a:prstGeom>
          <a:solidFill>
            <a:srgbClr val="F5FC02"/>
          </a:solidFill>
          <a:ln>
            <a:noFill/>
          </a:ln>
          <a:effectLst/>
          <a:scene3d>
            <a:camera prst="orthographicFront"/>
            <a:lightRig rig="balanced" dir="t">
              <a:rot lat="0" lon="0" rev="8700000"/>
            </a:lightRig>
          </a:scene3d>
          <a:sp3d>
            <a:bevelT w="1651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8" name="OTLSHAPE_T_8787bfd72f9d4949b6ab3959e797fb80_StartDate"/>
          <p:cNvSpPr txBox="1"/>
          <p:nvPr>
            <p:custDataLst>
              <p:tags r:id="rId45"/>
            </p:custDataLst>
          </p:nvPr>
        </p:nvSpPr>
        <p:spPr>
          <a:xfrm>
            <a:off x="4940549" y="5338120"/>
            <a:ext cx="622300" cy="155024"/>
          </a:xfrm>
          <a:prstGeom prst="rect">
            <a:avLst/>
          </a:prstGeom>
          <a:noFill/>
        </p:spPr>
        <p:txBody>
          <a:bodyPr vert="horz" wrap="square" lIns="0" tIns="0" rIns="0" bIns="0" rtlCol="0" anchor="ctr" anchorCtr="0">
            <a:spAutoFit/>
          </a:bodyPr>
          <a:lstStyle/>
          <a:p>
            <a:pPr algn="ctr"/>
            <a:r>
              <a:rPr lang="da-DK" sz="1000" spc="-8" smtClean="0">
                <a:solidFill>
                  <a:srgbClr val="1F497E"/>
                </a:solidFill>
                <a:latin typeface="Calibri"/>
              </a:rPr>
              <a:t>26/10/2018</a:t>
            </a:r>
            <a:endParaRPr lang="da-DK" sz="1000" spc="-8">
              <a:solidFill>
                <a:srgbClr val="1F497E"/>
              </a:solidFill>
              <a:latin typeface="Calibri"/>
            </a:endParaRPr>
          </a:p>
        </p:txBody>
      </p:sp>
      <p:sp>
        <p:nvSpPr>
          <p:cNvPr id="59" name="OTLSHAPE_T_8787bfd72f9d4949b6ab3959e797fb80_EndDate"/>
          <p:cNvSpPr txBox="1"/>
          <p:nvPr>
            <p:custDataLst>
              <p:tags r:id="rId46"/>
            </p:custDataLst>
          </p:nvPr>
        </p:nvSpPr>
        <p:spPr>
          <a:xfrm>
            <a:off x="8159420" y="5338120"/>
            <a:ext cx="558800" cy="155024"/>
          </a:xfrm>
          <a:prstGeom prst="rect">
            <a:avLst/>
          </a:prstGeom>
          <a:noFill/>
        </p:spPr>
        <p:txBody>
          <a:bodyPr vert="horz" wrap="square" lIns="0" tIns="0" rIns="0" bIns="0" rtlCol="0" anchor="ctr" anchorCtr="0">
            <a:spAutoFit/>
          </a:bodyPr>
          <a:lstStyle/>
          <a:p>
            <a:pPr algn="ctr"/>
            <a:r>
              <a:rPr lang="da-DK" sz="1000" spc="-8" smtClean="0">
                <a:solidFill>
                  <a:srgbClr val="1F497E"/>
                </a:solidFill>
                <a:latin typeface="Calibri"/>
              </a:rPr>
              <a:t>31/1/2019</a:t>
            </a:r>
            <a:endParaRPr lang="da-DK" sz="1000" spc="-8">
              <a:solidFill>
                <a:srgbClr val="1F497E"/>
              </a:solidFill>
              <a:latin typeface="Calibri"/>
            </a:endParaRPr>
          </a:p>
        </p:txBody>
      </p:sp>
      <p:sp>
        <p:nvSpPr>
          <p:cNvPr id="60" name="OTLSHAPE_T_8787bfd72f9d4949b6ab3959e797fb80_Title"/>
          <p:cNvSpPr txBox="1"/>
          <p:nvPr>
            <p:custDataLst>
              <p:tags r:id="rId47"/>
            </p:custDataLst>
          </p:nvPr>
        </p:nvSpPr>
        <p:spPr>
          <a:xfrm>
            <a:off x="5604590" y="5143514"/>
            <a:ext cx="1447800" cy="170518"/>
          </a:xfrm>
          <a:prstGeom prst="rect">
            <a:avLst/>
          </a:prstGeom>
          <a:noFill/>
        </p:spPr>
        <p:txBody>
          <a:bodyPr vert="horz" wrap="square" lIns="0" tIns="0" rIns="0" bIns="0" rtlCol="0" anchor="ctr" anchorCtr="0">
            <a:spAutoFit/>
          </a:bodyPr>
          <a:lstStyle/>
          <a:p>
            <a:r>
              <a:rPr lang="da-DK" sz="1100" b="1" spc="-4" smtClean="0">
                <a:solidFill>
                  <a:schemeClr val="dk1"/>
                </a:solidFill>
                <a:latin typeface="Calibri"/>
              </a:rPr>
              <a:t>Interresseafklaring lokalt</a:t>
            </a:r>
            <a:endParaRPr lang="da-DK" sz="1100" b="1" spc="-4">
              <a:solidFill>
                <a:schemeClr val="dk1"/>
              </a:solidFill>
              <a:latin typeface="Calibri"/>
            </a:endParaRPr>
          </a:p>
        </p:txBody>
      </p:sp>
      <p:cxnSp>
        <p:nvCxnSpPr>
          <p:cNvPr id="64" name="Lige pilforbindelse 63"/>
          <p:cNvCxnSpPr/>
          <p:nvPr/>
        </p:nvCxnSpPr>
        <p:spPr>
          <a:xfrm flipH="1" flipV="1">
            <a:off x="1187624" y="4797152"/>
            <a:ext cx="43204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8" name="Tekstboks 67"/>
          <p:cNvSpPr txBox="1"/>
          <p:nvPr/>
        </p:nvSpPr>
        <p:spPr>
          <a:xfrm>
            <a:off x="467544" y="5373216"/>
            <a:ext cx="2808312" cy="461665"/>
          </a:xfrm>
          <a:prstGeom prst="rect">
            <a:avLst/>
          </a:prstGeom>
          <a:noFill/>
        </p:spPr>
        <p:txBody>
          <a:bodyPr wrap="square" rtlCol="0">
            <a:spAutoFit/>
          </a:bodyPr>
          <a:lstStyle/>
          <a:p>
            <a:r>
              <a:rPr lang="da-DK" sz="2400" b="1" dirty="0" smtClean="0"/>
              <a:t>Genbesøge visionen</a:t>
            </a:r>
            <a:endParaRPr lang="da-DK" sz="2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6" descr="Baggrund_top_flat.png"/>
          <p:cNvPicPr>
            <a:picLocks noChangeAspect="1"/>
          </p:cNvPicPr>
          <p:nvPr/>
        </p:nvPicPr>
        <p:blipFill>
          <a:blip r:embed="rId2" cstate="print"/>
          <a:srcRect/>
          <a:stretch>
            <a:fillRect/>
          </a:stretch>
        </p:blipFill>
        <p:spPr bwMode="auto">
          <a:xfrm>
            <a:off x="0" y="3810000"/>
            <a:ext cx="9144000" cy="3048000"/>
          </a:xfrm>
          <a:prstGeom prst="rect">
            <a:avLst/>
          </a:prstGeom>
          <a:noFill/>
          <a:ln w="9525">
            <a:noFill/>
            <a:miter lim="800000"/>
            <a:headEnd/>
            <a:tailEnd/>
          </a:ln>
        </p:spPr>
      </p:pic>
      <p:sp>
        <p:nvSpPr>
          <p:cNvPr id="2" name="Titel 1"/>
          <p:cNvSpPr>
            <a:spLocks noGrp="1"/>
          </p:cNvSpPr>
          <p:nvPr>
            <p:ph type="ctrTitle"/>
          </p:nvPr>
        </p:nvSpPr>
        <p:spPr>
          <a:xfrm>
            <a:off x="685800" y="404664"/>
            <a:ext cx="7772400" cy="434479"/>
          </a:xfrm>
        </p:spPr>
        <p:txBody>
          <a:bodyPr>
            <a:normAutofit fontScale="90000"/>
          </a:bodyPr>
          <a:lstStyle/>
          <a:p>
            <a:r>
              <a:rPr lang="da-DK" sz="2400" b="1" dirty="0" smtClean="0"/>
              <a:t>Kulturmetropolens 10-årige vision</a:t>
            </a:r>
            <a:endParaRPr lang="da-DK" sz="2400" b="1" dirty="0"/>
          </a:p>
        </p:txBody>
      </p:sp>
      <p:sp>
        <p:nvSpPr>
          <p:cNvPr id="3" name="Undertitel 2"/>
          <p:cNvSpPr>
            <a:spLocks noGrp="1"/>
          </p:cNvSpPr>
          <p:nvPr>
            <p:ph type="subTitle" idx="1"/>
          </p:nvPr>
        </p:nvSpPr>
        <p:spPr>
          <a:xfrm>
            <a:off x="827584" y="1268760"/>
            <a:ext cx="7632848" cy="5256584"/>
          </a:xfrm>
        </p:spPr>
        <p:txBody>
          <a:bodyPr>
            <a:normAutofit fontScale="47500" lnSpcReduction="20000"/>
          </a:bodyPr>
          <a:lstStyle/>
          <a:p>
            <a:r>
              <a:rPr lang="da-DK" dirty="0">
                <a:solidFill>
                  <a:schemeClr val="tx1"/>
                </a:solidFill>
              </a:rPr>
              <a:t>Kulturmetropolen skal frem mod 2022 udnytte kulturregionens geografiske og sociale tæthed, kulturelle variation og kreative ressourcer </a:t>
            </a:r>
            <a:r>
              <a:rPr lang="da-DK" b="1" dirty="0">
                <a:solidFill>
                  <a:schemeClr val="tx1"/>
                </a:solidFill>
              </a:rPr>
              <a:t>på tværs af kommunegrænser, så området går fra </a:t>
            </a:r>
            <a:r>
              <a:rPr lang="da-DK" b="1" dirty="0" err="1">
                <a:solidFill>
                  <a:schemeClr val="tx1"/>
                </a:solidFill>
              </a:rPr>
              <a:t>bynetværk</a:t>
            </a:r>
            <a:r>
              <a:rPr lang="da-DK" b="1" dirty="0">
                <a:solidFill>
                  <a:schemeClr val="tx1"/>
                </a:solidFill>
              </a:rPr>
              <a:t> til en sammenhængende kulturmetropol</a:t>
            </a:r>
            <a:r>
              <a:rPr lang="da-DK" dirty="0">
                <a:solidFill>
                  <a:schemeClr val="tx1"/>
                </a:solidFill>
              </a:rPr>
              <a:t>. En kulturmetropol, hvor kulturen spiller en afgørende faktor som social, innovativ og økonomisk </a:t>
            </a:r>
            <a:r>
              <a:rPr lang="da-DK" dirty="0" err="1">
                <a:solidFill>
                  <a:schemeClr val="tx1"/>
                </a:solidFill>
              </a:rPr>
              <a:t>værdiskaber</a:t>
            </a:r>
            <a:r>
              <a:rPr lang="da-DK" dirty="0">
                <a:solidFill>
                  <a:schemeClr val="tx1"/>
                </a:solidFill>
              </a:rPr>
              <a:t>.</a:t>
            </a:r>
          </a:p>
          <a:p>
            <a:r>
              <a:rPr lang="da-DK" dirty="0">
                <a:solidFill>
                  <a:schemeClr val="tx1"/>
                </a:solidFill>
              </a:rPr>
              <a:t/>
            </a:r>
            <a:br>
              <a:rPr lang="da-DK" dirty="0">
                <a:solidFill>
                  <a:schemeClr val="tx1"/>
                </a:solidFill>
              </a:rPr>
            </a:br>
            <a:r>
              <a:rPr lang="da-DK" dirty="0">
                <a:solidFill>
                  <a:schemeClr val="tx1"/>
                </a:solidFill>
              </a:rPr>
              <a:t>Kulturmetropolen </a:t>
            </a:r>
            <a:r>
              <a:rPr lang="da-DK" b="1" dirty="0">
                <a:solidFill>
                  <a:schemeClr val="tx1"/>
                </a:solidFill>
              </a:rPr>
              <a:t>sætter borgeren i centrum </a:t>
            </a:r>
            <a:r>
              <a:rPr lang="da-DK" dirty="0">
                <a:solidFill>
                  <a:schemeClr val="tx1"/>
                </a:solidFill>
              </a:rPr>
              <a:t>og sikrer, at kulturmetropolens borgere mærker effekterne af at være borger i en sammenhængende kulturmetropol. Borgerne bekymrer sig ikke om kommunegrænserne, og derfor skal partnerne bag kulturmetropolen heller ikke gøre det. Partnerne ønsker at skabe et klarere fokus og en </a:t>
            </a:r>
            <a:r>
              <a:rPr lang="da-DK" b="1" dirty="0">
                <a:solidFill>
                  <a:schemeClr val="tx1"/>
                </a:solidFill>
              </a:rPr>
              <a:t>tydeligere, fælles, kulturregional identitet </a:t>
            </a:r>
            <a:r>
              <a:rPr lang="da-DK" dirty="0">
                <a:solidFill>
                  <a:schemeClr val="tx1"/>
                </a:solidFill>
              </a:rPr>
              <a:t>til glæde for alle kulturmetropolens borgere og besøgende – men også for kulturmetropolens kulturinstitutioner og –aktører.</a:t>
            </a:r>
          </a:p>
          <a:p>
            <a:r>
              <a:rPr lang="da-DK" dirty="0">
                <a:solidFill>
                  <a:schemeClr val="tx1"/>
                </a:solidFill>
              </a:rPr>
              <a:t> </a:t>
            </a:r>
          </a:p>
          <a:p>
            <a:r>
              <a:rPr lang="da-DK" dirty="0">
                <a:solidFill>
                  <a:schemeClr val="tx1"/>
                </a:solidFill>
              </a:rPr>
              <a:t>Kulturmetropolen skal være en sammenhængende kulturmetropol, der giver borgerne </a:t>
            </a:r>
            <a:r>
              <a:rPr lang="da-DK" b="1" dirty="0">
                <a:solidFill>
                  <a:schemeClr val="tx1"/>
                </a:solidFill>
              </a:rPr>
              <a:t>flere og bedre kulturtilbud</a:t>
            </a:r>
            <a:r>
              <a:rPr lang="da-DK" dirty="0">
                <a:solidFill>
                  <a:schemeClr val="tx1"/>
                </a:solidFill>
              </a:rPr>
              <a:t>. Formålet med kulturmetropolen er at spille en vigtig rolle i udviklingen af innovative, demokratiske og aktive medborgere i fremtidens samfund – og samtidig forbedre vilkår og øge fokus på de vækstmuligheder, der ligger i de kreative erhverv. </a:t>
            </a:r>
          </a:p>
          <a:p>
            <a:r>
              <a:rPr lang="da-DK" dirty="0">
                <a:solidFill>
                  <a:schemeClr val="tx1"/>
                </a:solidFill>
              </a:rPr>
              <a:t> </a:t>
            </a:r>
          </a:p>
          <a:p>
            <a:r>
              <a:rPr lang="da-DK" b="1" dirty="0">
                <a:solidFill>
                  <a:schemeClr val="tx1"/>
                </a:solidFill>
              </a:rPr>
              <a:t>En styrkelse af det regionale fællesskab i en kulturmetropol, der arbejder på tværs af kommunegrænserne, vil løfte niveauet, skabe synergieffekter og fungere som platform for borgernes, kulturinstitutionerne og kulturaktørernes tværkommunale aktiviteter og samtidig skabe den grobund og den kritiske masse, der skal til for at styrke kulturmetropolens internationale udsyn og gennemslagskraft</a:t>
            </a:r>
            <a:r>
              <a:rPr lang="da-DK" b="1" dirty="0" smtClean="0">
                <a:solidFill>
                  <a:schemeClr val="tx1"/>
                </a:solidFill>
              </a:rPr>
              <a:t>.</a:t>
            </a:r>
            <a:endParaRPr lang="da-DK" b="1" dirty="0">
              <a:solidFill>
                <a:schemeClr val="tx1"/>
              </a:solidFill>
            </a:endParaRPr>
          </a:p>
        </p:txBody>
      </p:sp>
      <p:pic>
        <p:nvPicPr>
          <p:cNvPr id="5" name="Billede 4" descr="KMC_logo uden tekst.png"/>
          <p:cNvPicPr>
            <a:picLocks noChangeAspect="1"/>
          </p:cNvPicPr>
          <p:nvPr/>
        </p:nvPicPr>
        <p:blipFill>
          <a:blip r:embed="rId3" cstate="print"/>
          <a:stretch>
            <a:fillRect/>
          </a:stretch>
        </p:blipFill>
        <p:spPr>
          <a:xfrm>
            <a:off x="539552" y="332656"/>
            <a:ext cx="576064" cy="6654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6" descr="Baggrund_top_flat.png"/>
          <p:cNvPicPr>
            <a:picLocks noChangeAspect="1"/>
          </p:cNvPicPr>
          <p:nvPr/>
        </p:nvPicPr>
        <p:blipFill>
          <a:blip r:embed="rId2" cstate="print"/>
          <a:srcRect/>
          <a:stretch>
            <a:fillRect/>
          </a:stretch>
        </p:blipFill>
        <p:spPr bwMode="auto">
          <a:xfrm>
            <a:off x="0" y="3810000"/>
            <a:ext cx="9144000" cy="3048000"/>
          </a:xfrm>
          <a:prstGeom prst="rect">
            <a:avLst/>
          </a:prstGeom>
          <a:noFill/>
          <a:ln w="9525">
            <a:noFill/>
            <a:miter lim="800000"/>
            <a:headEnd/>
            <a:tailEnd/>
          </a:ln>
        </p:spPr>
      </p:pic>
      <p:sp>
        <p:nvSpPr>
          <p:cNvPr id="5" name="Titel 1"/>
          <p:cNvSpPr txBox="1">
            <a:spLocks/>
          </p:cNvSpPr>
          <p:nvPr/>
        </p:nvSpPr>
        <p:spPr>
          <a:xfrm>
            <a:off x="685800" y="404664"/>
            <a:ext cx="7772400" cy="434479"/>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da-DK" sz="2400" b="1" i="0" u="none" strike="noStrike" kern="1200" cap="none" spc="0" normalizeH="0" baseline="0" noProof="0" smtClean="0">
                <a:ln>
                  <a:noFill/>
                </a:ln>
                <a:solidFill>
                  <a:schemeClr val="tx1"/>
                </a:solidFill>
                <a:effectLst/>
                <a:uLnTx/>
                <a:uFillTx/>
                <a:latin typeface="+mj-lt"/>
                <a:ea typeface="+mj-ea"/>
                <a:cs typeface="+mj-cs"/>
              </a:rPr>
              <a:t>Kulturmetropolens 10-årige vision</a:t>
            </a:r>
            <a:endParaRPr kumimoji="0" lang="da-DK" sz="24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6" name="Billede 5" descr="KMC_logo uden tekst.png"/>
          <p:cNvPicPr>
            <a:picLocks noChangeAspect="1"/>
          </p:cNvPicPr>
          <p:nvPr/>
        </p:nvPicPr>
        <p:blipFill>
          <a:blip r:embed="rId3" cstate="print"/>
          <a:stretch>
            <a:fillRect/>
          </a:stretch>
        </p:blipFill>
        <p:spPr>
          <a:xfrm>
            <a:off x="539552" y="332656"/>
            <a:ext cx="576064" cy="665460"/>
          </a:xfrm>
          <a:prstGeom prst="rect">
            <a:avLst/>
          </a:prstGeom>
        </p:spPr>
      </p:pic>
      <p:sp>
        <p:nvSpPr>
          <p:cNvPr id="7" name="Tekstboks 6"/>
          <p:cNvSpPr txBox="1"/>
          <p:nvPr/>
        </p:nvSpPr>
        <p:spPr>
          <a:xfrm>
            <a:off x="1120857" y="1268760"/>
            <a:ext cx="6854632" cy="3970318"/>
          </a:xfrm>
          <a:prstGeom prst="rect">
            <a:avLst/>
          </a:prstGeom>
          <a:noFill/>
        </p:spPr>
        <p:txBody>
          <a:bodyPr wrap="none" rtlCol="0">
            <a:spAutoFit/>
          </a:bodyPr>
          <a:lstStyle/>
          <a:p>
            <a:pPr algn="ctr"/>
            <a:endParaRPr lang="da-DK" dirty="0"/>
          </a:p>
          <a:p>
            <a:pPr algn="ctr"/>
            <a:endParaRPr lang="da-DK" dirty="0" smtClean="0"/>
          </a:p>
          <a:p>
            <a:pPr algn="ctr"/>
            <a:r>
              <a:rPr lang="da-DK" dirty="0" smtClean="0"/>
              <a:t>3 X 18 minutter World Cafe (et for hvert indsatsområde)</a:t>
            </a:r>
          </a:p>
          <a:p>
            <a:pPr algn="ctr"/>
            <a:r>
              <a:rPr lang="da-DK" dirty="0" smtClean="0"/>
              <a:t>2 minutters skift pr. bord</a:t>
            </a:r>
          </a:p>
          <a:p>
            <a:pPr algn="ctr"/>
            <a:r>
              <a:rPr lang="da-DK" dirty="0" smtClean="0"/>
              <a:t>5 minutters opsamling</a:t>
            </a:r>
          </a:p>
          <a:p>
            <a:pPr algn="ctr"/>
            <a:endParaRPr lang="da-DK" dirty="0" smtClean="0"/>
          </a:p>
          <a:p>
            <a:pPr algn="ctr"/>
            <a:endParaRPr lang="da-DK" dirty="0"/>
          </a:p>
          <a:p>
            <a:pPr algn="ctr"/>
            <a:endParaRPr lang="da-DK" dirty="0"/>
          </a:p>
          <a:p>
            <a:pPr algn="ctr"/>
            <a:r>
              <a:rPr lang="da-DK" dirty="0" smtClean="0"/>
              <a:t>3 spørgsmål på hvert indsatsområde: </a:t>
            </a:r>
          </a:p>
          <a:p>
            <a:pPr algn="ctr"/>
            <a:endParaRPr lang="da-DK" dirty="0" smtClean="0"/>
          </a:p>
          <a:p>
            <a:pPr algn="ctr">
              <a:buFontTx/>
              <a:buChar char="-"/>
            </a:pPr>
            <a:r>
              <a:rPr lang="da-DK" dirty="0"/>
              <a:t> </a:t>
            </a:r>
            <a:r>
              <a:rPr lang="da-DK" dirty="0" smtClean="0"/>
              <a:t>Hvordan sætter vi borgeren i centrum lokalt?</a:t>
            </a:r>
          </a:p>
          <a:p>
            <a:pPr algn="ctr">
              <a:buFontTx/>
              <a:buChar char="-"/>
            </a:pPr>
            <a:r>
              <a:rPr lang="da-DK" dirty="0"/>
              <a:t> </a:t>
            </a:r>
            <a:r>
              <a:rPr lang="da-DK" dirty="0" smtClean="0"/>
              <a:t> Hvordan styrker vi det regionale fællesskab, samarbejde og identitet?</a:t>
            </a:r>
          </a:p>
          <a:p>
            <a:pPr algn="ctr">
              <a:buFontTx/>
              <a:buChar char="-"/>
            </a:pPr>
            <a:r>
              <a:rPr lang="da-DK" dirty="0"/>
              <a:t> </a:t>
            </a:r>
            <a:r>
              <a:rPr lang="da-DK" dirty="0" smtClean="0"/>
              <a:t>Hvordan markerer vi os nationalt/Internationalt?</a:t>
            </a:r>
          </a:p>
          <a:p>
            <a:pPr algn="ctr"/>
            <a:endParaRPr lang="da-DK"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32.xml><?xml version="1.0" encoding="utf-8"?>
<p:tagLst xmlns:a="http://schemas.openxmlformats.org/drawingml/2006/main" xmlns:r="http://schemas.openxmlformats.org/officeDocument/2006/relationships" xmlns:p="http://schemas.openxmlformats.org/presentationml/2006/main">
  <p:tag name="OTLMARKERSHAPE" val="OTL"/>
</p:tagLst>
</file>

<file path=ppt/tags/tag33.xml><?xml version="1.0" encoding="utf-8"?>
<p:tagLst xmlns:a="http://schemas.openxmlformats.org/drawingml/2006/main" xmlns:r="http://schemas.openxmlformats.org/officeDocument/2006/relationships" xmlns:p="http://schemas.openxmlformats.org/presentationml/2006/main">
  <p:tag name="OTLMARKERSHAPE" val="OTL"/>
</p:tagLst>
</file>

<file path=ppt/tags/tag34.xml><?xml version="1.0" encoding="utf-8"?>
<p:tagLst xmlns:a="http://schemas.openxmlformats.org/drawingml/2006/main" xmlns:r="http://schemas.openxmlformats.org/officeDocument/2006/relationships" xmlns:p="http://schemas.openxmlformats.org/presentationml/2006/main">
  <p:tag name="OTLMARKERSHAPE" val="OTL"/>
</p:tagLst>
</file>

<file path=ppt/tags/tag35.xml><?xml version="1.0" encoding="utf-8"?>
<p:tagLst xmlns:a="http://schemas.openxmlformats.org/drawingml/2006/main" xmlns:r="http://schemas.openxmlformats.org/officeDocument/2006/relationships" xmlns:p="http://schemas.openxmlformats.org/presentationml/2006/main">
  <p:tag name="OTLMARKERSHAPE" val="OTL"/>
</p:tagLst>
</file>

<file path=ppt/tags/tag36.xml><?xml version="1.0" encoding="utf-8"?>
<p:tagLst xmlns:a="http://schemas.openxmlformats.org/drawingml/2006/main" xmlns:r="http://schemas.openxmlformats.org/officeDocument/2006/relationships" xmlns:p="http://schemas.openxmlformats.org/presentationml/2006/main">
  <p:tag name="OTLMARKERSHAPE" val="OTL"/>
</p:tagLst>
</file>

<file path=ppt/tags/tag37.xml><?xml version="1.0" encoding="utf-8"?>
<p:tagLst xmlns:a="http://schemas.openxmlformats.org/drawingml/2006/main" xmlns:r="http://schemas.openxmlformats.org/officeDocument/2006/relationships" xmlns:p="http://schemas.openxmlformats.org/presentationml/2006/main">
  <p:tag name="OTLMARKERSHAPE" val="OTL"/>
</p:tagLst>
</file>

<file path=ppt/tags/tag38.xml><?xml version="1.0" encoding="utf-8"?>
<p:tagLst xmlns:a="http://schemas.openxmlformats.org/drawingml/2006/main" xmlns:r="http://schemas.openxmlformats.org/officeDocument/2006/relationships" xmlns:p="http://schemas.openxmlformats.org/presentationml/2006/main">
  <p:tag name="OTLMARKERSHAPE" val="OTL"/>
</p:tagLst>
</file>

<file path=ppt/tags/tag39.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40.xml><?xml version="1.0" encoding="utf-8"?>
<p:tagLst xmlns:a="http://schemas.openxmlformats.org/drawingml/2006/main" xmlns:r="http://schemas.openxmlformats.org/officeDocument/2006/relationships" xmlns:p="http://schemas.openxmlformats.org/presentationml/2006/main">
  <p:tag name="OTLMARKERSHAPE" val="OTL"/>
</p:tagLst>
</file>

<file path=ppt/tags/tag41.xml><?xml version="1.0" encoding="utf-8"?>
<p:tagLst xmlns:a="http://schemas.openxmlformats.org/drawingml/2006/main" xmlns:r="http://schemas.openxmlformats.org/officeDocument/2006/relationships" xmlns:p="http://schemas.openxmlformats.org/presentationml/2006/main">
  <p:tag name="OTLMARKERSHAPE" val="OTL"/>
</p:tagLst>
</file>

<file path=ppt/tags/tag42.xml><?xml version="1.0" encoding="utf-8"?>
<p:tagLst xmlns:a="http://schemas.openxmlformats.org/drawingml/2006/main" xmlns:r="http://schemas.openxmlformats.org/officeDocument/2006/relationships" xmlns:p="http://schemas.openxmlformats.org/presentationml/2006/main">
  <p:tag name="OTLMARKERSHAPE" val="OTL"/>
</p:tagLst>
</file>

<file path=ppt/tags/tag43.xml><?xml version="1.0" encoding="utf-8"?>
<p:tagLst xmlns:a="http://schemas.openxmlformats.org/drawingml/2006/main" xmlns:r="http://schemas.openxmlformats.org/officeDocument/2006/relationships" xmlns:p="http://schemas.openxmlformats.org/presentationml/2006/main">
  <p:tag name="OTLMARKERSHAPE" val="OTL"/>
</p:tagLst>
</file>

<file path=ppt/tags/tag44.xml><?xml version="1.0" encoding="utf-8"?>
<p:tagLst xmlns:a="http://schemas.openxmlformats.org/drawingml/2006/main" xmlns:r="http://schemas.openxmlformats.org/officeDocument/2006/relationships" xmlns:p="http://schemas.openxmlformats.org/presentationml/2006/main">
  <p:tag name="OTLMARKERSHAPE" val="OTL"/>
</p:tagLst>
</file>

<file path=ppt/tags/tag45.xml><?xml version="1.0" encoding="utf-8"?>
<p:tagLst xmlns:a="http://schemas.openxmlformats.org/drawingml/2006/main" xmlns:r="http://schemas.openxmlformats.org/officeDocument/2006/relationships" xmlns:p="http://schemas.openxmlformats.org/presentationml/2006/main">
  <p:tag name="OTLMARKERSHAPE" val="OTL"/>
</p:tagLst>
</file>

<file path=ppt/tags/tag46.xml><?xml version="1.0" encoding="utf-8"?>
<p:tagLst xmlns:a="http://schemas.openxmlformats.org/drawingml/2006/main" xmlns:r="http://schemas.openxmlformats.org/officeDocument/2006/relationships" xmlns:p="http://schemas.openxmlformats.org/presentationml/2006/main">
  <p:tag name="OTLMARKERSHAPE" val="OTL"/>
</p:tagLst>
</file>

<file path=ppt/tags/tag47.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159</Words>
  <Application>Microsoft Office PowerPoint</Application>
  <PresentationFormat>Skærmshow (4:3)</PresentationFormat>
  <Paragraphs>54</Paragraphs>
  <Slides>4</Slides>
  <Notes>0</Notes>
  <HiddenSlides>0</HiddenSlides>
  <MMClips>0</MMClips>
  <ScaleCrop>false</ScaleCrop>
  <HeadingPairs>
    <vt:vector size="4" baseType="variant">
      <vt:variant>
        <vt:lpstr>Tema</vt:lpstr>
      </vt:variant>
      <vt:variant>
        <vt:i4>1</vt:i4>
      </vt:variant>
      <vt:variant>
        <vt:lpstr>Diastitler</vt:lpstr>
      </vt:variant>
      <vt:variant>
        <vt:i4>4</vt:i4>
      </vt:variant>
    </vt:vector>
  </HeadingPairs>
  <TitlesOfParts>
    <vt:vector size="5" baseType="lpstr">
      <vt:lpstr>Kontortema</vt:lpstr>
      <vt:lpstr>Kulturmetropolen 2016-19</vt:lpstr>
      <vt:lpstr>Hvad med 2020-23?</vt:lpstr>
      <vt:lpstr>Kulturmetropolens 10-årige vision</vt:lpstr>
      <vt:lpstr>Dias nummer 4</vt:lpstr>
    </vt:vector>
  </TitlesOfParts>
  <Company>Ishøj kommune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Kulturmetropolen 2016-19</dc:title>
  <dc:creator>Katharina Thordis Raagaard</dc:creator>
  <cp:lastModifiedBy>Katharina Thordis Raagaard</cp:lastModifiedBy>
  <cp:revision>5</cp:revision>
  <dcterms:created xsi:type="dcterms:W3CDTF">2018-05-02T09:58:04Z</dcterms:created>
  <dcterms:modified xsi:type="dcterms:W3CDTF">2018-05-02T12:22:33Z</dcterms:modified>
</cp:coreProperties>
</file>